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4" r:id="rId2"/>
    <p:sldId id="259" r:id="rId3"/>
    <p:sldId id="314" r:id="rId4"/>
    <p:sldId id="263" r:id="rId5"/>
    <p:sldId id="315" r:id="rId6"/>
    <p:sldId id="321" r:id="rId7"/>
    <p:sldId id="322" r:id="rId8"/>
    <p:sldId id="324" r:id="rId9"/>
    <p:sldId id="327" r:id="rId10"/>
    <p:sldId id="329" r:id="rId11"/>
    <p:sldId id="317" r:id="rId12"/>
    <p:sldId id="267" r:id="rId13"/>
    <p:sldId id="330" r:id="rId14"/>
    <p:sldId id="332" r:id="rId15"/>
    <p:sldId id="334" r:id="rId16"/>
    <p:sldId id="335" r:id="rId17"/>
    <p:sldId id="319" r:id="rId18"/>
    <p:sldId id="336" r:id="rId19"/>
    <p:sldId id="285" r:id="rId20"/>
    <p:sldId id="337" r:id="rId21"/>
    <p:sldId id="338" r:id="rId22"/>
    <p:sldId id="339"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a:srgbClr val="FF0000"/>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59" autoAdjust="0"/>
    <p:restoredTop sz="86380" autoAdjust="0"/>
  </p:normalViewPr>
  <p:slideViewPr>
    <p:cSldViewPr>
      <p:cViewPr varScale="1">
        <p:scale>
          <a:sx n="74" d="100"/>
          <a:sy n="74" d="100"/>
        </p:scale>
        <p:origin x="-1032" y="-84"/>
      </p:cViewPr>
      <p:guideLst>
        <p:guide orient="horz" pos="2160"/>
        <p:guide pos="2880"/>
      </p:guideLst>
    </p:cSldViewPr>
  </p:slideViewPr>
  <p:outlineViewPr>
    <p:cViewPr>
      <p:scale>
        <a:sx n="33" d="100"/>
        <a:sy n="33" d="100"/>
      </p:scale>
      <p:origin x="204"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F54782-F129-4224-93AB-18416532EC7F}" type="datetimeFigureOut">
              <a:rPr lang="en-US" smtClean="0"/>
              <a:pPr/>
              <a:t>1/20/2019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8D4DD-29BE-41F6-A58F-4F8BD02F5E4B}" type="slidenum">
              <a:rPr lang="en-US" smtClean="0"/>
              <a:pPr/>
              <a:t>‹#›</a:t>
            </a:fld>
            <a:endParaRPr lang="en-US"/>
          </a:p>
        </p:txBody>
      </p:sp>
    </p:spTree>
    <p:extLst>
      <p:ext uri="{BB962C8B-B14F-4D97-AF65-F5344CB8AC3E}">
        <p14:creationId xmlns:p14="http://schemas.microsoft.com/office/powerpoint/2010/main" xmlns="" val="2387888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28214E-C591-4BBC-A50E-B3038F0F8836}" type="datetimeFigureOut">
              <a:rPr lang="en-US" smtClean="0"/>
              <a:pPr/>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8214E-C591-4BBC-A50E-B3038F0F8836}" type="datetimeFigureOut">
              <a:rPr lang="en-US" smtClean="0"/>
              <a:pPr/>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8214E-C591-4BBC-A50E-B3038F0F8836}" type="datetimeFigureOut">
              <a:rPr lang="en-US" smtClean="0"/>
              <a:pPr/>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8214E-C591-4BBC-A50E-B3038F0F8836}" type="datetimeFigureOut">
              <a:rPr lang="en-US" smtClean="0"/>
              <a:pPr/>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28214E-C591-4BBC-A50E-B3038F0F8836}" type="datetimeFigureOut">
              <a:rPr lang="en-US" smtClean="0"/>
              <a:pPr/>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28214E-C591-4BBC-A50E-B3038F0F8836}" type="datetimeFigureOut">
              <a:rPr lang="en-US" smtClean="0"/>
              <a:pPr/>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28214E-C591-4BBC-A50E-B3038F0F8836}" type="datetimeFigureOut">
              <a:rPr lang="en-US" smtClean="0"/>
              <a:pPr/>
              <a:t>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28214E-C591-4BBC-A50E-B3038F0F8836}" type="datetimeFigureOut">
              <a:rPr lang="en-US" smtClean="0"/>
              <a:pPr/>
              <a:t>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8214E-C591-4BBC-A50E-B3038F0F8836}" type="datetimeFigureOut">
              <a:rPr lang="en-US" smtClean="0"/>
              <a:pPr/>
              <a:t>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8214E-C591-4BBC-A50E-B3038F0F8836}" type="datetimeFigureOut">
              <a:rPr lang="en-US" smtClean="0"/>
              <a:pPr/>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8214E-C591-4BBC-A50E-B3038F0F8836}" type="datetimeFigureOut">
              <a:rPr lang="en-US" smtClean="0"/>
              <a:pPr/>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8214E-C591-4BBC-A50E-B3038F0F8836}" type="datetimeFigureOut">
              <a:rPr lang="en-US" smtClean="0"/>
              <a:pPr/>
              <a:t>1/20/2019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FBA7D-3E66-4BB9-BDE7-745FD5AF19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6.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0.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WordArt 8"/>
          <p:cNvSpPr>
            <a:spLocks noChangeArrowheads="1" noChangeShapeType="1" noTextEdit="1"/>
          </p:cNvSpPr>
          <p:nvPr/>
        </p:nvSpPr>
        <p:spPr bwMode="auto">
          <a:xfrm>
            <a:off x="1752600" y="5714999"/>
            <a:ext cx="7086600" cy="644073"/>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kern="10" spc="50" dirty="0">
                <a:ln w="11430"/>
                <a:solidFill>
                  <a:srgbClr val="FF0000"/>
                </a:solidFill>
                <a:effectLst>
                  <a:outerShdw blurRad="76200" dist="50800" dir="5400000" algn="tl" rotWithShape="0">
                    <a:srgbClr val="000000">
                      <a:alpha val="65000"/>
                    </a:srgbClr>
                  </a:outerShdw>
                </a:effectLst>
                <a:latin typeface="Times New Roman"/>
                <a:cs typeface="Times New Roman"/>
              </a:rPr>
              <a:t>Giáo viên thực hiện</a:t>
            </a:r>
            <a:r>
              <a:rPr lang="en-US" sz="3600" b="1" kern="10" spc="50" dirty="0" smtClean="0">
                <a:ln w="11430"/>
                <a:solidFill>
                  <a:srgbClr val="FF0000"/>
                </a:solidFill>
                <a:effectLst>
                  <a:outerShdw blurRad="76200" dist="50800" dir="5400000" algn="tl" rotWithShape="0">
                    <a:srgbClr val="000000">
                      <a:alpha val="65000"/>
                    </a:srgbClr>
                  </a:outerShdw>
                </a:effectLst>
                <a:latin typeface="Times New Roman"/>
                <a:cs typeface="Times New Roman"/>
              </a:rPr>
              <a:t>: </a:t>
            </a:r>
            <a:r>
              <a:rPr lang="en-US" sz="3600" b="1" kern="10" spc="50" dirty="0" err="1" smtClean="0">
                <a:ln w="11430"/>
                <a:solidFill>
                  <a:srgbClr val="FF0000"/>
                </a:solidFill>
                <a:effectLst>
                  <a:outerShdw blurRad="76200" dist="50800" dir="5400000" algn="tl" rotWithShape="0">
                    <a:srgbClr val="000000">
                      <a:alpha val="65000"/>
                    </a:srgbClr>
                  </a:outerShdw>
                </a:effectLst>
                <a:latin typeface="Times New Roman"/>
                <a:cs typeface="Times New Roman"/>
              </a:rPr>
              <a:t>Ngô</a:t>
            </a:r>
            <a:r>
              <a:rPr lang="en-US" sz="3600" b="1" kern="10" spc="50" dirty="0" smtClean="0">
                <a:ln w="11430"/>
                <a:solidFill>
                  <a:srgbClr val="FF0000"/>
                </a:solidFill>
                <a:effectLst>
                  <a:outerShdw blurRad="76200" dist="50800" dir="5400000" algn="tl" rotWithShape="0">
                    <a:srgbClr val="000000">
                      <a:alpha val="65000"/>
                    </a:srgbClr>
                  </a:outerShdw>
                </a:effectLst>
                <a:latin typeface="Times New Roman"/>
                <a:cs typeface="Times New Roman"/>
              </a:rPr>
              <a:t> </a:t>
            </a:r>
            <a:r>
              <a:rPr lang="en-US" sz="3600" b="1" kern="10" spc="50" dirty="0" err="1" smtClean="0">
                <a:ln w="11430"/>
                <a:solidFill>
                  <a:srgbClr val="FF0000"/>
                </a:solidFill>
                <a:effectLst>
                  <a:outerShdw blurRad="76200" dist="50800" dir="5400000" algn="tl" rotWithShape="0">
                    <a:srgbClr val="000000">
                      <a:alpha val="65000"/>
                    </a:srgbClr>
                  </a:outerShdw>
                </a:effectLst>
                <a:latin typeface="Times New Roman"/>
                <a:cs typeface="Times New Roman"/>
              </a:rPr>
              <a:t>Thị</a:t>
            </a:r>
            <a:r>
              <a:rPr lang="en-US" sz="3600" b="1" kern="10" spc="50" dirty="0" smtClean="0">
                <a:ln w="11430"/>
                <a:solidFill>
                  <a:srgbClr val="FF0000"/>
                </a:solidFill>
                <a:effectLst>
                  <a:outerShdw blurRad="76200" dist="50800" dir="5400000" algn="tl" rotWithShape="0">
                    <a:srgbClr val="000000">
                      <a:alpha val="65000"/>
                    </a:srgbClr>
                  </a:outerShdw>
                </a:effectLst>
                <a:latin typeface="Times New Roman"/>
                <a:cs typeface="Times New Roman"/>
              </a:rPr>
              <a:t> </a:t>
            </a:r>
            <a:r>
              <a:rPr lang="en-US" sz="3600" b="1" kern="10" spc="50" dirty="0" err="1" smtClean="0">
                <a:ln w="11430"/>
                <a:solidFill>
                  <a:srgbClr val="FF0000"/>
                </a:solidFill>
                <a:effectLst>
                  <a:outerShdw blurRad="76200" dist="50800" dir="5400000" algn="tl" rotWithShape="0">
                    <a:srgbClr val="000000">
                      <a:alpha val="65000"/>
                    </a:srgbClr>
                  </a:outerShdw>
                </a:effectLst>
                <a:latin typeface="Times New Roman"/>
                <a:cs typeface="Times New Roman"/>
              </a:rPr>
              <a:t>Nhàn</a:t>
            </a:r>
            <a:endParaRPr lang="en-US" sz="3600" b="1" kern="10" spc="50" dirty="0">
              <a:ln w="11430"/>
              <a:solidFill>
                <a:srgbClr val="FF0000"/>
              </a:solidFill>
              <a:effectLst>
                <a:outerShdw blurRad="76200" dist="50800" dir="5400000" algn="tl" rotWithShape="0">
                  <a:srgbClr val="000000">
                    <a:alpha val="65000"/>
                  </a:srgbClr>
                </a:outerShdw>
              </a:effectLst>
              <a:latin typeface="Times New Roman"/>
              <a:cs typeface="Times New Roman"/>
            </a:endParaRPr>
          </a:p>
        </p:txBody>
      </p:sp>
      <p:pic>
        <p:nvPicPr>
          <p:cNvPr id="2051" name="Picture 41" descr="952767y44mvyo98n"/>
          <p:cNvPicPr>
            <a:picLocks noChangeAspect="1" noChangeArrowheads="1" noCrop="1"/>
          </p:cNvPicPr>
          <p:nvPr/>
        </p:nvPicPr>
        <p:blipFill>
          <a:blip r:embed="rId2"/>
          <a:srcRect/>
          <a:stretch>
            <a:fillRect/>
          </a:stretch>
        </p:blipFill>
        <p:spPr bwMode="auto">
          <a:xfrm rot="-1337805">
            <a:off x="8132765" y="-358775"/>
            <a:ext cx="1019175" cy="2547938"/>
          </a:xfrm>
          <a:prstGeom prst="rect">
            <a:avLst/>
          </a:prstGeom>
          <a:noFill/>
          <a:ln w="9525">
            <a:noFill/>
            <a:miter lim="800000"/>
            <a:headEnd/>
            <a:tailEnd/>
          </a:ln>
        </p:spPr>
      </p:pic>
      <p:pic>
        <p:nvPicPr>
          <p:cNvPr id="2052" name="Picture 41" descr="952767y44mvyo98n"/>
          <p:cNvPicPr>
            <a:picLocks noChangeAspect="1" noChangeArrowheads="1" noCrop="1"/>
          </p:cNvPicPr>
          <p:nvPr/>
        </p:nvPicPr>
        <p:blipFill>
          <a:blip r:embed="rId2"/>
          <a:srcRect/>
          <a:stretch>
            <a:fillRect/>
          </a:stretch>
        </p:blipFill>
        <p:spPr bwMode="auto">
          <a:xfrm rot="9701279">
            <a:off x="-82549" y="4883151"/>
            <a:ext cx="1019175" cy="2547938"/>
          </a:xfrm>
          <a:prstGeom prst="rect">
            <a:avLst/>
          </a:prstGeom>
          <a:noFill/>
          <a:ln w="9525">
            <a:noFill/>
            <a:miter lim="800000"/>
            <a:headEnd/>
            <a:tailEnd/>
          </a:ln>
        </p:spPr>
      </p:pic>
      <p:pic>
        <p:nvPicPr>
          <p:cNvPr id="2" name="Picture 41" descr="952767y44mvyo98n"/>
          <p:cNvPicPr>
            <a:picLocks noChangeAspect="1" noChangeArrowheads="1" noCrop="1"/>
          </p:cNvPicPr>
          <p:nvPr/>
        </p:nvPicPr>
        <p:blipFill>
          <a:blip r:embed="rId2"/>
          <a:srcRect/>
          <a:stretch>
            <a:fillRect/>
          </a:stretch>
        </p:blipFill>
        <p:spPr bwMode="auto">
          <a:xfrm rot="4518110">
            <a:off x="7349332" y="-915194"/>
            <a:ext cx="1019176" cy="2547939"/>
          </a:xfrm>
          <a:prstGeom prst="rect">
            <a:avLst/>
          </a:prstGeom>
          <a:noFill/>
          <a:ln w="9525">
            <a:noFill/>
            <a:miter lim="800000"/>
            <a:headEnd/>
            <a:tailEnd/>
          </a:ln>
        </p:spPr>
      </p:pic>
      <p:pic>
        <p:nvPicPr>
          <p:cNvPr id="2054" name="Picture 41" descr="952767y44mvyo98n"/>
          <p:cNvPicPr>
            <a:picLocks noChangeAspect="1" noChangeArrowheads="1" noCrop="1"/>
          </p:cNvPicPr>
          <p:nvPr/>
        </p:nvPicPr>
        <p:blipFill>
          <a:blip r:embed="rId2"/>
          <a:srcRect/>
          <a:stretch>
            <a:fillRect/>
          </a:stretch>
        </p:blipFill>
        <p:spPr bwMode="auto">
          <a:xfrm rot="-6709200">
            <a:off x="939007" y="5269706"/>
            <a:ext cx="1019175" cy="2547939"/>
          </a:xfrm>
          <a:prstGeom prst="rect">
            <a:avLst/>
          </a:prstGeom>
          <a:noFill/>
          <a:ln w="9525">
            <a:noFill/>
            <a:miter lim="800000"/>
            <a:headEnd/>
            <a:tailEnd/>
          </a:ln>
        </p:spPr>
      </p:pic>
      <p:sp>
        <p:nvSpPr>
          <p:cNvPr id="11" name="WordArt 5"/>
          <p:cNvSpPr>
            <a:spLocks noChangeArrowheads="1" noChangeShapeType="1" noTextEdit="1"/>
          </p:cNvSpPr>
          <p:nvPr/>
        </p:nvSpPr>
        <p:spPr bwMode="auto">
          <a:xfrm>
            <a:off x="1981200" y="457200"/>
            <a:ext cx="5029200" cy="38100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vi-VN"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TRƯỜNG MẦM </a:t>
            </a:r>
            <a:r>
              <a:rPr lang="vi-VN" sz="36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NON HƯNG ĐẠO</a:t>
            </a:r>
            <a:endPar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endParaRPr>
          </a:p>
        </p:txBody>
      </p:sp>
      <p:sp>
        <p:nvSpPr>
          <p:cNvPr id="12" name="WordArt 6"/>
          <p:cNvSpPr>
            <a:spLocks noChangeArrowheads="1" noChangeShapeType="1" noTextEdit="1"/>
          </p:cNvSpPr>
          <p:nvPr/>
        </p:nvSpPr>
        <p:spPr bwMode="auto">
          <a:xfrm>
            <a:off x="1143000" y="1371600"/>
            <a:ext cx="6629400" cy="60960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GIÁO ÁN</a:t>
            </a:r>
            <a:r>
              <a:rPr lang="en-US" sz="36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VĂN </a:t>
            </a:r>
            <a:r>
              <a:rPr lang="en-US" sz="36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HỌC </a:t>
            </a:r>
            <a:endPar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endParaRPr>
          </a:p>
        </p:txBody>
      </p:sp>
      <p:sp>
        <p:nvSpPr>
          <p:cNvPr id="13" name="WordArt 7"/>
          <p:cNvSpPr>
            <a:spLocks noChangeArrowheads="1" noChangeShapeType="1" noTextEdit="1"/>
          </p:cNvSpPr>
          <p:nvPr/>
        </p:nvSpPr>
        <p:spPr bwMode="auto">
          <a:xfrm>
            <a:off x="914400" y="1981200"/>
            <a:ext cx="7772400" cy="2819400"/>
          </a:xfrm>
          <a:prstGeom prst="rect">
            <a:avLst/>
          </a:prstGeom>
        </p:spPr>
        <p:txBody>
          <a:bodyPr wrap="none" fromWordArt="1">
            <a:prstTxWarp prst="textPlain">
              <a:avLst>
                <a:gd name="adj" fmla="val 50000"/>
              </a:avLst>
            </a:prstTxWarp>
          </a:bodyPr>
          <a:lstStyle/>
          <a:p>
            <a:pPr algn="ctr"/>
            <a:r>
              <a:rPr lang="vi-VN" sz="3600" b="1" kern="10" dirty="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Đề </a:t>
            </a:r>
            <a:r>
              <a:rPr lang="vi-VN" sz="3600" b="1" kern="10" dirty="0" smtClean="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tài:</a:t>
            </a:r>
            <a:r>
              <a:rPr lang="en-US" sz="3600" b="1" kern="10" dirty="0" smtClean="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 </a:t>
            </a:r>
            <a:r>
              <a:rPr lang="it-IT" sz="3600" b="1" kern="10" dirty="0" smtClean="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Dạy trẻ đọc bài thơ “ Tết đang vào nhà ”</a:t>
            </a:r>
            <a:endParaRPr lang="vi-VN" sz="3600" b="1" kern="10" dirty="0">
              <a:ln w="19050">
                <a:solidFill>
                  <a:srgbClr val="99CCFF"/>
                </a:solidFill>
                <a:round/>
                <a:headEnd/>
                <a:tailEnd/>
              </a:ln>
              <a:solidFill>
                <a:srgbClr val="00B0F0"/>
              </a:solidFill>
              <a:effectLst>
                <a:outerShdw dist="35921" dir="2700000" algn="ctr" rotWithShape="0">
                  <a:srgbClr val="990000"/>
                </a:outerShdw>
              </a:effectLst>
              <a:latin typeface="Times New Roman" pitchFamily="18" charset="0"/>
              <a:cs typeface="Times New Roman" pitchFamily="18" charset="0"/>
            </a:endParaRPr>
          </a:p>
          <a:p>
            <a:pPr algn="ctr"/>
            <a:r>
              <a:rPr lang="vi-VN" sz="3600" b="1" kern="10" dirty="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Chủ đề: </a:t>
            </a:r>
            <a:r>
              <a:rPr lang="en-US" sz="3600" b="1" kern="10" dirty="0" err="1" smtClean="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T</a:t>
            </a:r>
            <a:r>
              <a:rPr lang="en-US" sz="3600" b="1" kern="10" dirty="0" err="1" smtClean="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ết</a:t>
            </a:r>
            <a:r>
              <a:rPr lang="en-US" sz="3600" b="1" kern="10" dirty="0" smtClean="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 </a:t>
            </a:r>
            <a:r>
              <a:rPr lang="en-US" sz="3600" b="1" kern="10" dirty="0" smtClean="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và mùa xuân</a:t>
            </a:r>
            <a:endParaRPr lang="vi-VN" sz="3600" b="1" kern="10" dirty="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endParaRPr>
          </a:p>
        </p:txBody>
      </p:sp>
      <p:sp>
        <p:nvSpPr>
          <p:cNvPr id="14" name="WordArt 8"/>
          <p:cNvSpPr>
            <a:spLocks noChangeArrowheads="1" noChangeShapeType="1" noTextEdit="1"/>
          </p:cNvSpPr>
          <p:nvPr/>
        </p:nvSpPr>
        <p:spPr bwMode="auto">
          <a:xfrm>
            <a:off x="1448592" y="4953000"/>
            <a:ext cx="6547829" cy="525832"/>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kern="10" spc="50" dirty="0">
                <a:ln w="11430"/>
                <a:solidFill>
                  <a:srgbClr val="006600"/>
                </a:solidFill>
                <a:effectLst>
                  <a:outerShdw blurRad="76200" dist="50800" dir="5400000" algn="tl" rotWithShape="0">
                    <a:srgbClr val="000000">
                      <a:alpha val="65000"/>
                    </a:srgbClr>
                  </a:outerShdw>
                </a:effectLst>
                <a:latin typeface="Times New Roman"/>
                <a:cs typeface="Times New Roman"/>
              </a:rPr>
              <a:t>Lứa tuổi: </a:t>
            </a:r>
            <a:r>
              <a:rPr lang="en-US" sz="3600" b="1" kern="10" spc="50" dirty="0" smtClean="0">
                <a:ln w="11430"/>
                <a:solidFill>
                  <a:srgbClr val="006600"/>
                </a:solidFill>
                <a:effectLst>
                  <a:outerShdw blurRad="76200" dist="50800" dir="5400000" algn="tl" rotWithShape="0">
                    <a:srgbClr val="000000">
                      <a:alpha val="65000"/>
                    </a:srgbClr>
                  </a:outerShdw>
                </a:effectLst>
                <a:latin typeface="Times New Roman"/>
                <a:cs typeface="Times New Roman"/>
              </a:rPr>
              <a:t>24-36 </a:t>
            </a:r>
            <a:r>
              <a:rPr lang="en-US" sz="3600" b="1" kern="10" spc="50" dirty="0" err="1" smtClean="0">
                <a:ln w="11430"/>
                <a:solidFill>
                  <a:srgbClr val="006600"/>
                </a:solidFill>
                <a:effectLst>
                  <a:outerShdw blurRad="76200" dist="50800" dir="5400000" algn="tl" rotWithShape="0">
                    <a:srgbClr val="000000">
                      <a:alpha val="65000"/>
                    </a:srgbClr>
                  </a:outerShdw>
                </a:effectLst>
                <a:latin typeface="Times New Roman"/>
                <a:cs typeface="Times New Roman"/>
              </a:rPr>
              <a:t>tháng</a:t>
            </a:r>
            <a:r>
              <a:rPr lang="en-US" sz="3600" b="1" kern="10" spc="50" dirty="0" err="1" smtClean="0">
                <a:ln w="11430"/>
                <a:solidFill>
                  <a:srgbClr val="006600"/>
                </a:solidFill>
                <a:effectLst>
                  <a:outerShdw blurRad="76200" dist="50800" dir="5400000" algn="tl" rotWithShape="0">
                    <a:srgbClr val="000000">
                      <a:alpha val="65000"/>
                    </a:srgbClr>
                  </a:outerShdw>
                </a:effectLst>
                <a:latin typeface="Times New Roman"/>
                <a:cs typeface="Times New Roman"/>
              </a:rPr>
              <a:t>tuổi</a:t>
            </a:r>
            <a:endParaRPr lang="en-US" sz="3600" b="1" kern="10" spc="50" dirty="0">
              <a:ln w="11430"/>
              <a:solidFill>
                <a:srgbClr val="006600"/>
              </a:solidFill>
              <a:effectLst>
                <a:outerShdw blurRad="76200" dist="50800" dir="5400000" algn="tl" rotWithShape="0">
                  <a:srgbClr val="000000">
                    <a:alpha val="65000"/>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Effect transition="in" filter="fade">
                                      <p:cBhvr>
                                        <p:cTn id="17" dur="1000"/>
                                        <p:tgtEl>
                                          <p:spTgt spid="13"/>
                                        </p:tgtEl>
                                      </p:cBhvr>
                                    </p:animEffect>
                                  </p:childTnLst>
                                </p:cTn>
                              </p:par>
                            </p:childTnLst>
                          </p:cTn>
                        </p:par>
                        <p:par>
                          <p:cTn id="18" fill="hold">
                            <p:stCondLst>
                              <p:cond delay="4000"/>
                            </p:stCondLst>
                            <p:childTnLst>
                              <p:par>
                                <p:cTn id="19" presetID="16" presetClass="entr" presetSubtype="21" fill="hold" nodeType="afterEffect">
                                  <p:stCondLst>
                                    <p:cond delay="0"/>
                                  </p:stCondLst>
                                  <p:childTnLst>
                                    <p:set>
                                      <p:cBhvr>
                                        <p:cTn id="20" dur="1" fill="hold">
                                          <p:stCondLst>
                                            <p:cond delay="0"/>
                                          </p:stCondLst>
                                        </p:cTn>
                                        <p:tgtEl>
                                          <p:spTgt spid="2053"/>
                                        </p:tgtEl>
                                        <p:attrNameLst>
                                          <p:attrName>style.visibility</p:attrName>
                                        </p:attrNameLst>
                                      </p:cBhvr>
                                      <p:to>
                                        <p:strVal val="visible"/>
                                      </p:to>
                                    </p:set>
                                    <p:animEffect transition="in" filter="barn(inVertical)">
                                      <p:cBhvr>
                                        <p:cTn id="21" dur="500"/>
                                        <p:tgtEl>
                                          <p:spTgt spid="2053"/>
                                        </p:tgtEl>
                                      </p:cBhvr>
                                    </p:animEffect>
                                  </p:childTnLst>
                                </p:cTn>
                              </p:par>
                            </p:childTnLst>
                          </p:cTn>
                        </p:par>
                        <p:par>
                          <p:cTn id="22" fill="hold">
                            <p:stCondLst>
                              <p:cond delay="4500"/>
                            </p:stCondLst>
                            <p:childTnLst>
                              <p:par>
                                <p:cTn id="23" presetID="16" presetClass="entr" presetSubtype="21"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4" name="Picture 12" descr="DSC_0444-Hoa%20kieng%20ngay%20Tet"/>
          <p:cNvPicPr>
            <a:picLocks noChangeAspect="1" noChangeArrowheads="1"/>
          </p:cNvPicPr>
          <p:nvPr/>
        </p:nvPicPr>
        <p:blipFill>
          <a:blip r:embed="rId2"/>
          <a:srcRect/>
          <a:stretch>
            <a:fillRect/>
          </a:stretch>
        </p:blipFill>
        <p:spPr bwMode="auto">
          <a:xfrm>
            <a:off x="0" y="0"/>
            <a:ext cx="9144000" cy="5410200"/>
          </a:xfrm>
          <a:prstGeom prst="rect">
            <a:avLst/>
          </a:prstGeom>
          <a:solidFill>
            <a:srgbClr val="FF3300"/>
          </a:solidFill>
        </p:spPr>
      </p:pic>
      <p:pic>
        <p:nvPicPr>
          <p:cNvPr id="18440" name="Picture 8" descr="9721471264126061"/>
          <p:cNvPicPr>
            <a:picLocks noChangeAspect="1" noChangeArrowheads="1"/>
          </p:cNvPicPr>
          <p:nvPr/>
        </p:nvPicPr>
        <p:blipFill>
          <a:blip r:embed="rId3"/>
          <a:srcRect/>
          <a:stretch>
            <a:fillRect/>
          </a:stretch>
        </p:blipFill>
        <p:spPr bwMode="auto">
          <a:xfrm>
            <a:off x="0" y="0"/>
            <a:ext cx="3276600" cy="5410200"/>
          </a:xfrm>
          <a:prstGeom prst="rect">
            <a:avLst/>
          </a:prstGeom>
          <a:noFill/>
        </p:spPr>
      </p:pic>
      <p:sp>
        <p:nvSpPr>
          <p:cNvPr id="18437" name="WordArt 5"/>
          <p:cNvSpPr>
            <a:spLocks noChangeArrowheads="1" noChangeShapeType="1" noTextEdit="1"/>
          </p:cNvSpPr>
          <p:nvPr/>
        </p:nvSpPr>
        <p:spPr bwMode="auto">
          <a:xfrm>
            <a:off x="990600" y="5105400"/>
            <a:ext cx="7162800" cy="685800"/>
          </a:xfrm>
          <a:prstGeom prst="rect">
            <a:avLst/>
          </a:prstGeom>
        </p:spPr>
        <p:txBody>
          <a:bodyPr wrap="none" fromWordArt="1">
            <a:prstTxWarp prst="textPlain">
              <a:avLst>
                <a:gd name="adj" fmla="val 50000"/>
              </a:avLst>
            </a:prstTxWarp>
          </a:bodyPr>
          <a:lstStyle/>
          <a:p>
            <a:pPr algn="ctr"/>
            <a:r>
              <a:rPr lang="vi-VN" sz="3600" b="1" kern="10" dirty="0">
                <a:ln w="9525">
                  <a:solidFill>
                    <a:srgbClr val="3366FF"/>
                  </a:solidFill>
                  <a:round/>
                  <a:headEnd/>
                  <a:tailEnd/>
                </a:ln>
                <a:solidFill>
                  <a:srgbClr val="00FF00"/>
                </a:solidFill>
                <a:latin typeface="Times New Roman"/>
                <a:cs typeface="Times New Roman"/>
              </a:rPr>
              <a:t>Tết đang vào nhà</a:t>
            </a:r>
            <a:endParaRPr lang="en-US" sz="3600" b="1" kern="10" dirty="0">
              <a:ln w="9525">
                <a:solidFill>
                  <a:srgbClr val="3366FF"/>
                </a:solidFill>
                <a:round/>
                <a:headEnd/>
                <a:tailEnd/>
              </a:ln>
              <a:solidFill>
                <a:srgbClr val="00FF00"/>
              </a:solidFill>
              <a:latin typeface="Times New Roman"/>
              <a:cs typeface="Times New Roman"/>
            </a:endParaRPr>
          </a:p>
        </p:txBody>
      </p:sp>
      <p:sp>
        <p:nvSpPr>
          <p:cNvPr id="18445" name="WordArt 13"/>
          <p:cNvSpPr>
            <a:spLocks noChangeArrowheads="1" noChangeShapeType="1" noTextEdit="1"/>
          </p:cNvSpPr>
          <p:nvPr/>
        </p:nvSpPr>
        <p:spPr bwMode="auto">
          <a:xfrm>
            <a:off x="990600" y="5791200"/>
            <a:ext cx="7391400" cy="609600"/>
          </a:xfrm>
          <a:prstGeom prst="rect">
            <a:avLst/>
          </a:prstGeom>
        </p:spPr>
        <p:txBody>
          <a:bodyPr wrap="none" fromWordArt="1">
            <a:prstTxWarp prst="textPlain">
              <a:avLst>
                <a:gd name="adj" fmla="val 50000"/>
              </a:avLst>
            </a:prstTxWarp>
          </a:bodyPr>
          <a:lstStyle/>
          <a:p>
            <a:pPr algn="ctr"/>
            <a:r>
              <a:rPr lang="en-US" sz="3600" b="1" kern="10" dirty="0">
                <a:ln w="9525">
                  <a:solidFill>
                    <a:srgbClr val="3366FF"/>
                  </a:solidFill>
                  <a:round/>
                  <a:headEnd/>
                  <a:tailEnd/>
                </a:ln>
                <a:solidFill>
                  <a:srgbClr val="00FFFF"/>
                </a:solidFill>
                <a:latin typeface="Times New Roman"/>
                <a:cs typeface="Times New Roman"/>
              </a:rPr>
              <a:t>Sắp thêm một tuổi</a:t>
            </a:r>
          </a:p>
        </p:txBody>
      </p:sp>
      <p:sp>
        <p:nvSpPr>
          <p:cNvPr id="18446" name="WordArt 14"/>
          <p:cNvSpPr>
            <a:spLocks noChangeArrowheads="1" noChangeShapeType="1" noTextEdit="1"/>
          </p:cNvSpPr>
          <p:nvPr/>
        </p:nvSpPr>
        <p:spPr bwMode="auto">
          <a:xfrm>
            <a:off x="990600" y="6400800"/>
            <a:ext cx="7162800" cy="457200"/>
          </a:xfrm>
          <a:prstGeom prst="rect">
            <a:avLst/>
          </a:prstGeom>
        </p:spPr>
        <p:txBody>
          <a:bodyPr wrap="none" fromWordArt="1">
            <a:prstTxWarp prst="textPlain">
              <a:avLst>
                <a:gd name="adj" fmla="val 50000"/>
              </a:avLst>
            </a:prstTxWarp>
          </a:bodyPr>
          <a:lstStyle/>
          <a:p>
            <a:pPr algn="ctr"/>
            <a:r>
              <a:rPr lang="en-US" sz="3600" b="1" kern="10" dirty="0">
                <a:ln w="9525">
                  <a:solidFill>
                    <a:srgbClr val="3366FF"/>
                  </a:solidFill>
                  <a:round/>
                  <a:headEnd/>
                  <a:tailEnd/>
                </a:ln>
                <a:solidFill>
                  <a:srgbClr val="FF3399"/>
                </a:solidFill>
                <a:latin typeface="Times New Roman"/>
                <a:cs typeface="Times New Roman"/>
              </a:rPr>
              <a:t>Đất trời nở hoa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wipe(down)">
                                      <p:cBhvr>
                                        <p:cTn id="7" dur="500"/>
                                        <p:tgtEl>
                                          <p:spTgt spid="18440"/>
                                        </p:tgtEl>
                                      </p:cBhvr>
                                    </p:animEffect>
                                  </p:childTnLst>
                                </p:cTn>
                              </p:par>
                              <p:par>
                                <p:cTn id="8" presetID="22" presetClass="entr" presetSubtype="4" fill="hold" nodeType="withEffect">
                                  <p:stCondLst>
                                    <p:cond delay="0"/>
                                  </p:stCondLst>
                                  <p:childTnLst>
                                    <p:set>
                                      <p:cBhvr>
                                        <p:cTn id="9" dur="1" fill="hold">
                                          <p:stCondLst>
                                            <p:cond delay="0"/>
                                          </p:stCondLst>
                                        </p:cTn>
                                        <p:tgtEl>
                                          <p:spTgt spid="18444"/>
                                        </p:tgtEl>
                                        <p:attrNameLst>
                                          <p:attrName>style.visibility</p:attrName>
                                        </p:attrNameLst>
                                      </p:cBhvr>
                                      <p:to>
                                        <p:strVal val="visible"/>
                                      </p:to>
                                    </p:set>
                                    <p:animEffect transition="in" filter="wipe(down)">
                                      <p:cBhvr>
                                        <p:cTn id="10" dur="500"/>
                                        <p:tgtEl>
                                          <p:spTgt spid="18444"/>
                                        </p:tgtEl>
                                      </p:cBhvr>
                                    </p:animEffect>
                                  </p:childTnLst>
                                </p:cTn>
                              </p:par>
                              <p:par>
                                <p:cTn id="11" presetID="55" presetClass="entr" presetSubtype="0" fill="hold" grpId="0" nodeType="withEffect">
                                  <p:stCondLst>
                                    <p:cond delay="0"/>
                                  </p:stCondLst>
                                  <p:childTnLst>
                                    <p:set>
                                      <p:cBhvr>
                                        <p:cTn id="12" dur="1" fill="hold">
                                          <p:stCondLst>
                                            <p:cond delay="0"/>
                                          </p:stCondLst>
                                        </p:cTn>
                                        <p:tgtEl>
                                          <p:spTgt spid="18437"/>
                                        </p:tgtEl>
                                        <p:attrNameLst>
                                          <p:attrName>style.visibility</p:attrName>
                                        </p:attrNameLst>
                                      </p:cBhvr>
                                      <p:to>
                                        <p:strVal val="visible"/>
                                      </p:to>
                                    </p:set>
                                    <p:anim calcmode="lin" valueType="num">
                                      <p:cBhvr>
                                        <p:cTn id="13" dur="2000" fill="hold"/>
                                        <p:tgtEl>
                                          <p:spTgt spid="18437"/>
                                        </p:tgtEl>
                                        <p:attrNameLst>
                                          <p:attrName>ppt_w</p:attrName>
                                        </p:attrNameLst>
                                      </p:cBhvr>
                                      <p:tavLst>
                                        <p:tav tm="0">
                                          <p:val>
                                            <p:strVal val="#ppt_w*0.70"/>
                                          </p:val>
                                        </p:tav>
                                        <p:tav tm="100000">
                                          <p:val>
                                            <p:strVal val="#ppt_w"/>
                                          </p:val>
                                        </p:tav>
                                      </p:tavLst>
                                    </p:anim>
                                    <p:anim calcmode="lin" valueType="num">
                                      <p:cBhvr>
                                        <p:cTn id="14" dur="2000" fill="hold"/>
                                        <p:tgtEl>
                                          <p:spTgt spid="18437"/>
                                        </p:tgtEl>
                                        <p:attrNameLst>
                                          <p:attrName>ppt_h</p:attrName>
                                        </p:attrNameLst>
                                      </p:cBhvr>
                                      <p:tavLst>
                                        <p:tav tm="0">
                                          <p:val>
                                            <p:strVal val="#ppt_h"/>
                                          </p:val>
                                        </p:tav>
                                        <p:tav tm="100000">
                                          <p:val>
                                            <p:strVal val="#ppt_h"/>
                                          </p:val>
                                        </p:tav>
                                      </p:tavLst>
                                    </p:anim>
                                    <p:animEffect transition="in" filter="fade">
                                      <p:cBhvr>
                                        <p:cTn id="15" dur="2000"/>
                                        <p:tgtEl>
                                          <p:spTgt spid="18437"/>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18445"/>
                                        </p:tgtEl>
                                        <p:attrNameLst>
                                          <p:attrName>style.visibility</p:attrName>
                                        </p:attrNameLst>
                                      </p:cBhvr>
                                      <p:to>
                                        <p:strVal val="visible"/>
                                      </p:to>
                                    </p:set>
                                    <p:anim calcmode="lin" valueType="num">
                                      <p:cBhvr>
                                        <p:cTn id="18" dur="1000" fill="hold"/>
                                        <p:tgtEl>
                                          <p:spTgt spid="18445"/>
                                        </p:tgtEl>
                                        <p:attrNameLst>
                                          <p:attrName>ppt_w</p:attrName>
                                        </p:attrNameLst>
                                      </p:cBhvr>
                                      <p:tavLst>
                                        <p:tav tm="0">
                                          <p:val>
                                            <p:strVal val="#ppt_w*0.70"/>
                                          </p:val>
                                        </p:tav>
                                        <p:tav tm="100000">
                                          <p:val>
                                            <p:strVal val="#ppt_w"/>
                                          </p:val>
                                        </p:tav>
                                      </p:tavLst>
                                    </p:anim>
                                    <p:anim calcmode="lin" valueType="num">
                                      <p:cBhvr>
                                        <p:cTn id="19" dur="1000" fill="hold"/>
                                        <p:tgtEl>
                                          <p:spTgt spid="18445"/>
                                        </p:tgtEl>
                                        <p:attrNameLst>
                                          <p:attrName>ppt_h</p:attrName>
                                        </p:attrNameLst>
                                      </p:cBhvr>
                                      <p:tavLst>
                                        <p:tav tm="0">
                                          <p:val>
                                            <p:strVal val="#ppt_h"/>
                                          </p:val>
                                        </p:tav>
                                        <p:tav tm="100000">
                                          <p:val>
                                            <p:strVal val="#ppt_h"/>
                                          </p:val>
                                        </p:tav>
                                      </p:tavLst>
                                    </p:anim>
                                    <p:animEffect transition="in" filter="fade">
                                      <p:cBhvr>
                                        <p:cTn id="20" dur="1000"/>
                                        <p:tgtEl>
                                          <p:spTgt spid="18445"/>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18446"/>
                                        </p:tgtEl>
                                        <p:attrNameLst>
                                          <p:attrName>style.visibility</p:attrName>
                                        </p:attrNameLst>
                                      </p:cBhvr>
                                      <p:to>
                                        <p:strVal val="visible"/>
                                      </p:to>
                                    </p:set>
                                    <p:anim calcmode="lin" valueType="num">
                                      <p:cBhvr>
                                        <p:cTn id="23" dur="1000" fill="hold"/>
                                        <p:tgtEl>
                                          <p:spTgt spid="18446"/>
                                        </p:tgtEl>
                                        <p:attrNameLst>
                                          <p:attrName>ppt_w</p:attrName>
                                        </p:attrNameLst>
                                      </p:cBhvr>
                                      <p:tavLst>
                                        <p:tav tm="0">
                                          <p:val>
                                            <p:strVal val="#ppt_w*0.70"/>
                                          </p:val>
                                        </p:tav>
                                        <p:tav tm="100000">
                                          <p:val>
                                            <p:strVal val="#ppt_w"/>
                                          </p:val>
                                        </p:tav>
                                      </p:tavLst>
                                    </p:anim>
                                    <p:anim calcmode="lin" valueType="num">
                                      <p:cBhvr>
                                        <p:cTn id="24" dur="1000" fill="hold"/>
                                        <p:tgtEl>
                                          <p:spTgt spid="18446"/>
                                        </p:tgtEl>
                                        <p:attrNameLst>
                                          <p:attrName>ppt_h</p:attrName>
                                        </p:attrNameLst>
                                      </p:cBhvr>
                                      <p:tavLst>
                                        <p:tav tm="0">
                                          <p:val>
                                            <p:strVal val="#ppt_h"/>
                                          </p:val>
                                        </p:tav>
                                        <p:tav tm="100000">
                                          <p:val>
                                            <p:strVal val="#ppt_h"/>
                                          </p:val>
                                        </p:tav>
                                      </p:tavLst>
                                    </p:anim>
                                    <p:animEffect transition="in" filter="fade">
                                      <p:cBhvr>
                                        <p:cTn id="25" dur="1000"/>
                                        <p:tgtEl>
                                          <p:spTgt spid="18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8445" grpId="0" animBg="1"/>
      <p:bldP spid="184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p:cNvPicPr>
          <p:nvPr/>
        </p:nvPicPr>
        <p:blipFill>
          <a:blip r:embed="rId2"/>
          <a:srcRect/>
          <a:stretch>
            <a:fillRect/>
          </a:stretch>
        </p:blipFill>
        <p:spPr bwMode="auto">
          <a:xfrm>
            <a:off x="0" y="0"/>
            <a:ext cx="9144000" cy="7191375"/>
          </a:xfrm>
          <a:prstGeom prst="rect">
            <a:avLst/>
          </a:prstGeom>
          <a:noFill/>
          <a:ln w="9525">
            <a:noFill/>
            <a:miter lim="800000"/>
            <a:headEnd/>
            <a:tailEnd/>
          </a:ln>
        </p:spPr>
      </p:pic>
      <p:sp>
        <p:nvSpPr>
          <p:cNvPr id="5" name="Rectangle 4"/>
          <p:cNvSpPr>
            <a:spLocks noChangeArrowheads="1"/>
          </p:cNvSpPr>
          <p:nvPr/>
        </p:nvSpPr>
        <p:spPr bwMode="auto">
          <a:xfrm>
            <a:off x="990600" y="1143000"/>
            <a:ext cx="7162800" cy="4524315"/>
          </a:xfrm>
          <a:prstGeom prst="rect">
            <a:avLst/>
          </a:prstGeom>
          <a:noFill/>
          <a:ln w="9525">
            <a:noFill/>
            <a:miter lim="800000"/>
            <a:headEnd/>
            <a:tailEnd/>
          </a:ln>
        </p:spPr>
        <p:txBody>
          <a:bodyPr>
            <a:spAutoFit/>
          </a:bodyPr>
          <a:lstStyle/>
          <a:p>
            <a:r>
              <a:rPr lang="en-US" sz="3200" dirty="0" smtClean="0">
                <a:solidFill>
                  <a:srgbClr val="FF0000"/>
                </a:solidFill>
                <a:latin typeface="Times New Roman" pitchFamily="18" charset="0"/>
                <a:cs typeface="Times New Roman" pitchFamily="18" charset="0"/>
              </a:rPr>
              <a:t>* Đàm thoại  + trích dẫn với trẻ về nội dung bài thơ.</a:t>
            </a:r>
          </a:p>
          <a:p>
            <a:r>
              <a:rPr lang="en-US" sz="3200" dirty="0" smtClean="0">
                <a:solidFill>
                  <a:srgbClr val="FF0000"/>
                </a:solidFill>
                <a:latin typeface="Times New Roman" pitchFamily="18" charset="0"/>
                <a:cs typeface="Times New Roman" pitchFamily="18" charset="0"/>
              </a:rPr>
              <a:t>- Tết đến các con thấy có những loại hoa gì nở?</a:t>
            </a:r>
          </a:p>
          <a:p>
            <a:r>
              <a:rPr lang="en-US" sz="3200" dirty="0" smtClean="0">
                <a:solidFill>
                  <a:srgbClr val="FF0000"/>
                </a:solidFill>
                <a:latin typeface="Times New Roman" pitchFamily="18" charset="0"/>
                <a:cs typeface="Times New Roman" pitchFamily="18" charset="0"/>
              </a:rPr>
              <a:t>- Mẹ đã chuẩn bị cho bé những gì?</a:t>
            </a:r>
          </a:p>
          <a:p>
            <a:r>
              <a:rPr lang="en-US" sz="3200" dirty="0" smtClean="0">
                <a:solidFill>
                  <a:srgbClr val="FF0000"/>
                </a:solidFill>
                <a:latin typeface="Times New Roman" pitchFamily="18" charset="0"/>
                <a:cs typeface="Times New Roman" pitchFamily="18" charset="0"/>
              </a:rPr>
              <a:t>-Tết đến em bé đã làm gì giúp đỡ bố, mẹ?</a:t>
            </a:r>
          </a:p>
          <a:p>
            <a:r>
              <a:rPr lang="en-US" sz="3200" dirty="0" smtClean="0">
                <a:solidFill>
                  <a:srgbClr val="FF0000"/>
                </a:solidFill>
                <a:latin typeface="Times New Roman" pitchFamily="18" charset="0"/>
                <a:cs typeface="Times New Roman" pitchFamily="18" charset="0"/>
              </a:rPr>
              <a:t>- Ông đã làm gì khi tết đến?</a:t>
            </a:r>
          </a:p>
          <a:p>
            <a:r>
              <a:rPr lang="en-US" sz="3200" dirty="0" smtClean="0">
                <a:solidFill>
                  <a:srgbClr val="FF0000"/>
                </a:solidFill>
                <a:latin typeface="Times New Roman" pitchFamily="18" charset="0"/>
                <a:cs typeface="Times New Roman" pitchFamily="18" charset="0"/>
              </a:rPr>
              <a:t>-Và khi tết đến mỗi bạn được thêm gì?</a:t>
            </a:r>
          </a:p>
          <a:p>
            <a:endParaRPr lang="en-US" sz="32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Tập huấn PP\Ảnh cho PP\Hình nền\1234.jpg"/>
          <p:cNvPicPr>
            <a:picLocks noChangeAspect="1" noChangeArrowheads="1"/>
          </p:cNvPicPr>
          <p:nvPr/>
        </p:nvPicPr>
        <p:blipFill>
          <a:blip r:embed="rId2"/>
          <a:srcRect/>
          <a:stretch>
            <a:fillRect/>
          </a:stretch>
        </p:blipFill>
        <p:spPr bwMode="auto">
          <a:xfrm>
            <a:off x="0" y="25563"/>
            <a:ext cx="9144000" cy="6806875"/>
          </a:xfrm>
          <a:prstGeom prst="rect">
            <a:avLst/>
          </a:prstGeom>
          <a:noFill/>
        </p:spPr>
      </p:pic>
      <p:sp>
        <p:nvSpPr>
          <p:cNvPr id="3" name="Rectangle 2"/>
          <p:cNvSpPr>
            <a:spLocks noChangeArrowheads="1"/>
          </p:cNvSpPr>
          <p:nvPr/>
        </p:nvSpPr>
        <p:spPr bwMode="auto">
          <a:xfrm>
            <a:off x="533400" y="1524000"/>
            <a:ext cx="8001000" cy="3662541"/>
          </a:xfrm>
          <a:prstGeom prst="rect">
            <a:avLst/>
          </a:prstGeom>
          <a:noFill/>
          <a:ln w="9525">
            <a:noFill/>
            <a:miter lim="800000"/>
            <a:headEnd/>
            <a:tailEnd/>
          </a:ln>
        </p:spPr>
        <p:txBody>
          <a:bodyPr wrap="square">
            <a:spAutoFit/>
          </a:bodyPr>
          <a:lstStyle/>
          <a:p>
            <a:pPr>
              <a:buFontTx/>
              <a:buChar char="-"/>
            </a:pPr>
            <a:r>
              <a:rPr lang="en-US" sz="3200" dirty="0" smtClean="0">
                <a:solidFill>
                  <a:srgbClr val="0000FF"/>
                </a:solidFill>
                <a:latin typeface="Times New Roman" pitchFamily="18" charset="0"/>
              </a:rPr>
              <a:t>Cô vừa đọc cho các con nghe bài thơ gì ?</a:t>
            </a:r>
          </a:p>
          <a:p>
            <a:pPr>
              <a:buFontTx/>
              <a:buChar char="-"/>
            </a:pPr>
            <a:r>
              <a:rPr lang="en-US" sz="3200" dirty="0" smtClean="0">
                <a:solidFill>
                  <a:srgbClr val="0000FF"/>
                </a:solidFill>
                <a:latin typeface="Times New Roman" pitchFamily="18" charset="0"/>
              </a:rPr>
              <a:t>Do ai sáng tác ?</a:t>
            </a:r>
          </a:p>
          <a:p>
            <a:r>
              <a:rPr lang="en-US" sz="3200" dirty="0" smtClean="0">
                <a:solidFill>
                  <a:srgbClr val="0000FF"/>
                </a:solidFill>
                <a:latin typeface="Times New Roman" pitchFamily="18" charset="0"/>
              </a:rPr>
              <a:t>- Cô giảng nội dung bài thơ</a:t>
            </a:r>
            <a:r>
              <a:rPr lang="en-US" sz="3200" dirty="0" smtClean="0">
                <a:solidFill>
                  <a:srgbClr val="0000FF"/>
                </a:solidFill>
                <a:latin typeface="Times New Roman" pitchFamily="18" charset="0"/>
                <a:cs typeface="Times New Roman" pitchFamily="18" charset="0"/>
              </a:rPr>
              <a:t>: Bài thơ  tết đến có các loại hoa như Hoa mai, Hoa đào nở rất đẹp,em bé được mua áo mới,tết đến mỗi người thêm 1 tuổi mới.</a:t>
            </a:r>
          </a:p>
          <a:p>
            <a:endParaRPr lang="en-US" sz="4000" dirty="0" smtClean="0">
              <a:solidFill>
                <a:srgbClr val="FF0000"/>
              </a:solidFill>
              <a:latin typeface="Times New Roman" pitchFamily="18" charset="0"/>
            </a:endParaRPr>
          </a:p>
        </p:txBody>
      </p:sp>
      <p:sp>
        <p:nvSpPr>
          <p:cNvPr id="5" name="Title 4"/>
          <p:cNvSpPr>
            <a:spLocks noGrp="1"/>
          </p:cNvSpPr>
          <p:nvPr>
            <p:ph type="title" idx="4294967295"/>
          </p:nvPr>
        </p:nvSpPr>
        <p:spPr/>
        <p:txBody>
          <a:bodyPr/>
          <a:lstStyle/>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ungfacebook.net/wp-content/uploads/2015/12/289.jpg"/>
          <p:cNvPicPr>
            <a:picLocks noChangeAspect="1" noChangeArrowheads="1"/>
          </p:cNvPicPr>
          <p:nvPr/>
        </p:nvPicPr>
        <p:blipFill>
          <a:blip r:embed="rId2"/>
          <a:srcRect/>
          <a:stretch>
            <a:fillRect/>
          </a:stretch>
        </p:blipFill>
        <p:spPr bwMode="auto">
          <a:xfrm>
            <a:off x="1" y="152400"/>
            <a:ext cx="4190999" cy="4495800"/>
          </a:xfrm>
          <a:prstGeom prst="rect">
            <a:avLst/>
          </a:prstGeom>
          <a:noFill/>
        </p:spPr>
      </p:pic>
      <p:pic>
        <p:nvPicPr>
          <p:cNvPr id="1028" name="Picture 4" descr="http://2017.vn/images/post/2015/07/31/19/sai-gon-choi-hoa-mai-tet-tram-trieu-1.jpg"/>
          <p:cNvPicPr>
            <a:picLocks noChangeAspect="1" noChangeArrowheads="1"/>
          </p:cNvPicPr>
          <p:nvPr/>
        </p:nvPicPr>
        <p:blipFill>
          <a:blip r:embed="rId3"/>
          <a:srcRect/>
          <a:stretch>
            <a:fillRect/>
          </a:stretch>
        </p:blipFill>
        <p:spPr bwMode="auto">
          <a:xfrm>
            <a:off x="4459571" y="228600"/>
            <a:ext cx="4684429" cy="4495800"/>
          </a:xfrm>
          <a:prstGeom prst="rect">
            <a:avLst/>
          </a:prstGeom>
          <a:noFill/>
        </p:spPr>
      </p:pic>
      <p:sp>
        <p:nvSpPr>
          <p:cNvPr id="4" name="WordArt 13"/>
          <p:cNvSpPr>
            <a:spLocks noChangeArrowheads="1" noChangeShapeType="1" noTextEdit="1"/>
          </p:cNvSpPr>
          <p:nvPr/>
        </p:nvSpPr>
        <p:spPr bwMode="auto">
          <a:xfrm>
            <a:off x="228600" y="5638800"/>
            <a:ext cx="3733800" cy="60960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3366FF"/>
                  </a:solidFill>
                  <a:round/>
                  <a:headEnd/>
                  <a:tailEnd/>
                </a:ln>
                <a:solidFill>
                  <a:srgbClr val="00FFFF"/>
                </a:solidFill>
                <a:latin typeface="Times New Roman"/>
                <a:cs typeface="Times New Roman"/>
              </a:rPr>
              <a:t>Hoa Đào</a:t>
            </a:r>
            <a:endParaRPr lang="en-US" sz="3600" b="1" kern="10" dirty="0">
              <a:ln w="9525">
                <a:solidFill>
                  <a:srgbClr val="3366FF"/>
                </a:solidFill>
                <a:round/>
                <a:headEnd/>
                <a:tailEnd/>
              </a:ln>
              <a:solidFill>
                <a:srgbClr val="00FFFF"/>
              </a:solidFill>
              <a:latin typeface="Times New Roman"/>
              <a:cs typeface="Times New Roman"/>
            </a:endParaRPr>
          </a:p>
        </p:txBody>
      </p:sp>
      <p:sp>
        <p:nvSpPr>
          <p:cNvPr id="5" name="WordArt 13"/>
          <p:cNvSpPr>
            <a:spLocks noChangeArrowheads="1" noChangeShapeType="1" noTextEdit="1"/>
          </p:cNvSpPr>
          <p:nvPr/>
        </p:nvSpPr>
        <p:spPr bwMode="auto">
          <a:xfrm>
            <a:off x="4876800" y="5638800"/>
            <a:ext cx="3733800" cy="60960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3366FF"/>
                  </a:solidFill>
                  <a:round/>
                  <a:headEnd/>
                  <a:tailEnd/>
                </a:ln>
                <a:solidFill>
                  <a:srgbClr val="00FFFF"/>
                </a:solidFill>
                <a:latin typeface="Times New Roman"/>
                <a:cs typeface="Times New Roman"/>
              </a:rPr>
              <a:t>Hoa Mai</a:t>
            </a:r>
            <a:endParaRPr lang="en-US" sz="3600" b="1" kern="10" dirty="0">
              <a:ln w="9525">
                <a:solidFill>
                  <a:srgbClr val="3366FF"/>
                </a:solidFill>
                <a:round/>
                <a:headEnd/>
                <a:tailEnd/>
              </a:ln>
              <a:solidFill>
                <a:srgbClr val="00FFFF"/>
              </a:solidFill>
              <a:latin typeface="Times New Roman"/>
              <a:cs typeface="Times New Roman"/>
            </a:endParaRPr>
          </a:p>
        </p:txBody>
      </p:sp>
      <p:sp>
        <p:nvSpPr>
          <p:cNvPr id="6" name="Right Arrow 5"/>
          <p:cNvSpPr/>
          <p:nvPr/>
        </p:nvSpPr>
        <p:spPr>
          <a:xfrm rot="15421915">
            <a:off x="1386734" y="5003277"/>
            <a:ext cx="1036829" cy="387098"/>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 name="Right Arrow 6"/>
          <p:cNvSpPr/>
          <p:nvPr/>
        </p:nvSpPr>
        <p:spPr>
          <a:xfrm rot="15421915">
            <a:off x="6187335" y="5079478"/>
            <a:ext cx="1036829" cy="387098"/>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strVal val="#ppt_h"/>
                                          </p:val>
                                        </p:tav>
                                        <p:tav tm="100000">
                                          <p:val>
                                            <p:strVal val="#ppt_h"/>
                                          </p:val>
                                        </p:tav>
                                      </p:tavLst>
                                    </p:anim>
                                  </p:childTnLst>
                                </p:cTn>
                              </p:par>
                              <p:par>
                                <p:cTn id="9" presetID="40" presetClass="entr" presetSubtype="0" fill="hold" grpId="0" nodeType="with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1"/>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childTnLst>
                                </p:cTn>
                              </p:par>
                              <p:par>
                                <p:cTn id="14" presetID="1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plus(in)">
                                      <p:cBhvr>
                                        <p:cTn id="16" dur="2000"/>
                                        <p:tgtEl>
                                          <p:spTgt spid="6"/>
                                        </p:tgtEl>
                                      </p:cBhvr>
                                    </p:animEffect>
                                  </p:childTnLst>
                                </p:cTn>
                              </p:par>
                              <p:par>
                                <p:cTn id="17" presetID="13" presetClass="entr" presetSubtype="16"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plus(in)">
                                      <p:cBhvr>
                                        <p:cTn id="19" dur="2000"/>
                                        <p:tgtEl>
                                          <p:spTgt spid="1028"/>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plus(in)">
                                      <p:cBhvr>
                                        <p:cTn id="22" dur="2000"/>
                                        <p:tgtEl>
                                          <p:spTgt spid="5"/>
                                        </p:tgtEl>
                                      </p:cBhvr>
                                    </p:animEffect>
                                  </p:childTnLst>
                                </p:cTn>
                              </p:par>
                              <p:par>
                                <p:cTn id="23" presetID="1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plus(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0" y="3810000"/>
            <a:ext cx="4114800" cy="243840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dirty="0" smtClean="0">
                <a:solidFill>
                  <a:srgbClr val="FF0000"/>
                </a:solidFill>
                <a:latin typeface="Times New Roman" pitchFamily="18" charset="0"/>
                <a:cs typeface="Times New Roman" pitchFamily="18" charset="0"/>
              </a:rPr>
              <a:t>- Mọi người cùng nhau làm gì để đón tết ?</a:t>
            </a:r>
          </a:p>
        </p:txBody>
      </p:sp>
      <p:pic>
        <p:nvPicPr>
          <p:cNvPr id="5" name="Picture 2" descr="1"/>
          <p:cNvPicPr>
            <a:picLocks noChangeAspect="1" noChangeArrowheads="1"/>
          </p:cNvPicPr>
          <p:nvPr/>
        </p:nvPicPr>
        <p:blipFill>
          <a:blip r:embed="rId2">
            <a:lum bright="6000" contrast="18000"/>
          </a:blip>
          <a:srcRect/>
          <a:stretch>
            <a:fillRect/>
          </a:stretch>
        </p:blipFill>
        <p:spPr bwMode="auto">
          <a:xfrm>
            <a:off x="1" y="0"/>
            <a:ext cx="4648200" cy="3276600"/>
          </a:xfrm>
          <a:prstGeom prst="rect">
            <a:avLst/>
          </a:prstGeom>
          <a:noFill/>
        </p:spPr>
      </p:pic>
      <p:pic>
        <p:nvPicPr>
          <p:cNvPr id="6" name="Picture 16" descr="IMG_0600"/>
          <p:cNvPicPr>
            <a:picLocks noChangeAspect="1" noChangeArrowheads="1"/>
          </p:cNvPicPr>
          <p:nvPr/>
        </p:nvPicPr>
        <p:blipFill>
          <a:blip r:embed="rId3" cstate="print"/>
          <a:srcRect/>
          <a:stretch>
            <a:fillRect/>
          </a:stretch>
        </p:blipFill>
        <p:spPr bwMode="auto">
          <a:xfrm>
            <a:off x="3975652" y="3352800"/>
            <a:ext cx="5168348" cy="2971800"/>
          </a:xfrm>
          <a:prstGeom prst="rect">
            <a:avLst/>
          </a:prstGeom>
          <a:noFill/>
          <a:ln w="76200" cmpd="tri">
            <a:solidFill>
              <a:srgbClr val="0066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1"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par>
                                <p:cTn id="11" presetID="2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524000"/>
            <a:ext cx="6629400" cy="289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5400000" algn="t" rotWithShape="0">
                  <a:prstClr val="black">
                    <a:alpha val="40000"/>
                  </a:prstClr>
                </a:outerShdw>
              </a:effectLst>
            </a:endParaRPr>
          </a:p>
        </p:txBody>
      </p:sp>
      <p:sp>
        <p:nvSpPr>
          <p:cNvPr id="4" name="Rectangle 3"/>
          <p:cNvSpPr>
            <a:spLocks noChangeArrowheads="1"/>
          </p:cNvSpPr>
          <p:nvPr/>
        </p:nvSpPr>
        <p:spPr bwMode="auto">
          <a:xfrm>
            <a:off x="838200" y="457200"/>
            <a:ext cx="8001000" cy="1077218"/>
          </a:xfrm>
          <a:prstGeom prst="rect">
            <a:avLst/>
          </a:prstGeom>
          <a:noFill/>
          <a:ln w="9525">
            <a:noFill/>
            <a:miter lim="800000"/>
            <a:headEnd/>
            <a:tailEnd/>
          </a:ln>
        </p:spPr>
        <p:txBody>
          <a:bodyPr wrap="square">
            <a:spAutoFit/>
          </a:bodyPr>
          <a:lstStyle/>
          <a:p>
            <a:pPr>
              <a:buFontTx/>
              <a:buChar char="-"/>
            </a:pPr>
            <a:r>
              <a:rPr lang="en-US" sz="3200" dirty="0" smtClean="0">
                <a:solidFill>
                  <a:srgbClr val="000099"/>
                </a:solidFill>
                <a:latin typeface="Times New Roman" pitchFamily="18" charset="0"/>
                <a:cs typeface="Times New Roman" pitchFamily="18" charset="0"/>
              </a:rPr>
              <a:t>Qua bài thơ các con cảm nhận được điều gì ?</a:t>
            </a:r>
          </a:p>
          <a:p>
            <a:endParaRPr lang="en-US" sz="3200" dirty="0" smtClean="0">
              <a:solidFill>
                <a:srgbClr val="0000FF"/>
              </a:solidFill>
              <a:latin typeface="Times New Roman" pitchFamily="18" charset="0"/>
              <a:cs typeface="Times New Roman" pitchFamily="18" charset="0"/>
            </a:endParaRPr>
          </a:p>
        </p:txBody>
      </p:sp>
      <p:pic>
        <p:nvPicPr>
          <p:cNvPr id="5" name="Picture 8" descr="9721471264126061"/>
          <p:cNvPicPr>
            <a:picLocks noChangeAspect="1" noChangeArrowheads="1"/>
          </p:cNvPicPr>
          <p:nvPr/>
        </p:nvPicPr>
        <p:blipFill>
          <a:blip r:embed="rId2"/>
          <a:srcRect/>
          <a:stretch>
            <a:fillRect/>
          </a:stretch>
        </p:blipFill>
        <p:spPr bwMode="auto">
          <a:xfrm>
            <a:off x="228600" y="1143000"/>
            <a:ext cx="3276600" cy="4724400"/>
          </a:xfrm>
          <a:prstGeom prst="rect">
            <a:avLst/>
          </a:prstGeom>
          <a:noFill/>
        </p:spPr>
      </p:pic>
      <p:pic>
        <p:nvPicPr>
          <p:cNvPr id="6" name="Picture 12" descr="DSC_0444-Hoa%20kieng%20ngay%20Tet"/>
          <p:cNvPicPr>
            <a:picLocks noChangeAspect="1" noChangeArrowheads="1"/>
          </p:cNvPicPr>
          <p:nvPr/>
        </p:nvPicPr>
        <p:blipFill>
          <a:blip r:embed="rId3"/>
          <a:srcRect/>
          <a:stretch>
            <a:fillRect/>
          </a:stretch>
        </p:blipFill>
        <p:spPr bwMode="auto">
          <a:xfrm>
            <a:off x="3733800" y="1066800"/>
            <a:ext cx="5410200" cy="4648200"/>
          </a:xfrm>
          <a:prstGeom prst="rect">
            <a:avLst/>
          </a:prstGeom>
          <a:solidFill>
            <a:srgbClr val="FF3300"/>
          </a:solidFill>
        </p:spPr>
      </p:pic>
      <p:sp>
        <p:nvSpPr>
          <p:cNvPr id="8" name="Rectangle 7"/>
          <p:cNvSpPr>
            <a:spLocks noChangeArrowheads="1"/>
          </p:cNvSpPr>
          <p:nvPr/>
        </p:nvSpPr>
        <p:spPr bwMode="auto">
          <a:xfrm>
            <a:off x="457200" y="5780782"/>
            <a:ext cx="8001000" cy="1569660"/>
          </a:xfrm>
          <a:prstGeom prst="rect">
            <a:avLst/>
          </a:prstGeom>
          <a:noFill/>
          <a:ln w="9525">
            <a:noFill/>
            <a:miter lim="800000"/>
            <a:headEnd/>
            <a:tailEnd/>
          </a:ln>
        </p:spPr>
        <p:txBody>
          <a:bodyPr wrap="square">
            <a:spAutoFit/>
          </a:bodyPr>
          <a:lstStyle/>
          <a:p>
            <a:pPr>
              <a:buFontTx/>
              <a:buChar char="-"/>
            </a:pPr>
            <a:r>
              <a:rPr lang="en-US" sz="3200" dirty="0" smtClean="0">
                <a:solidFill>
                  <a:srgbClr val="000099"/>
                </a:solidFill>
                <a:latin typeface="Times New Roman" pitchFamily="18" charset="0"/>
                <a:cs typeface="Times New Roman" pitchFamily="18" charset="0"/>
              </a:rPr>
              <a:t>Thấy tết đến các bé được thêm một tuổi,muôn hoa khoe sắc.  </a:t>
            </a:r>
          </a:p>
          <a:p>
            <a:endParaRPr lang="en-US" sz="32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par>
                                <p:cTn id="11" presetID="50" presetClass="entr" presetSubtype="0" de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3"/>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3"/>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par>
                                <p:cTn id="21" presetID="1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plus(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4" name="Picture 12" descr="DSC_0444-Hoa%20kieng%20ngay%20Tet"/>
          <p:cNvPicPr>
            <a:picLocks noChangeAspect="1" noChangeArrowheads="1"/>
          </p:cNvPicPr>
          <p:nvPr/>
        </p:nvPicPr>
        <p:blipFill>
          <a:blip r:embed="rId2"/>
          <a:srcRect/>
          <a:stretch>
            <a:fillRect/>
          </a:stretch>
        </p:blipFill>
        <p:spPr bwMode="auto">
          <a:xfrm>
            <a:off x="0" y="0"/>
            <a:ext cx="9144000" cy="5410200"/>
          </a:xfrm>
          <a:prstGeom prst="rect">
            <a:avLst/>
          </a:prstGeom>
          <a:solidFill>
            <a:srgbClr val="FF3300"/>
          </a:solidFill>
        </p:spPr>
      </p:pic>
      <p:sp>
        <p:nvSpPr>
          <p:cNvPr id="18437" name="WordArt 5"/>
          <p:cNvSpPr>
            <a:spLocks noChangeArrowheads="1" noChangeShapeType="1" noTextEdit="1"/>
          </p:cNvSpPr>
          <p:nvPr/>
        </p:nvSpPr>
        <p:spPr bwMode="auto">
          <a:xfrm>
            <a:off x="990600" y="5105400"/>
            <a:ext cx="7162800" cy="685800"/>
          </a:xfrm>
          <a:prstGeom prst="rect">
            <a:avLst/>
          </a:prstGeom>
        </p:spPr>
        <p:txBody>
          <a:bodyPr wrap="none" fromWordArt="1">
            <a:prstTxWarp prst="textPlain">
              <a:avLst>
                <a:gd name="adj" fmla="val 50000"/>
              </a:avLst>
            </a:prstTxWarp>
          </a:bodyPr>
          <a:lstStyle/>
          <a:p>
            <a:pPr algn="ctr"/>
            <a:r>
              <a:rPr lang="vi-VN" sz="3600" b="1" kern="10">
                <a:ln w="9525">
                  <a:solidFill>
                    <a:srgbClr val="3366FF"/>
                  </a:solidFill>
                  <a:round/>
                  <a:headEnd/>
                  <a:tailEnd/>
                </a:ln>
                <a:solidFill>
                  <a:srgbClr val="00FF00"/>
                </a:solidFill>
                <a:latin typeface="Times New Roman"/>
                <a:cs typeface="Times New Roman"/>
              </a:rPr>
              <a:t>Tết đang vào nhà</a:t>
            </a:r>
            <a:endParaRPr lang="en-US" sz="3600" b="1" kern="10">
              <a:ln w="9525">
                <a:solidFill>
                  <a:srgbClr val="3366FF"/>
                </a:solidFill>
                <a:round/>
                <a:headEnd/>
                <a:tailEnd/>
              </a:ln>
              <a:solidFill>
                <a:srgbClr val="00FF00"/>
              </a:solidFill>
              <a:latin typeface="Times New Roman"/>
              <a:cs typeface="Times New Roman"/>
            </a:endParaRPr>
          </a:p>
        </p:txBody>
      </p:sp>
      <p:sp>
        <p:nvSpPr>
          <p:cNvPr id="18445" name="WordArt 13"/>
          <p:cNvSpPr>
            <a:spLocks noChangeArrowheads="1" noChangeShapeType="1" noTextEdit="1"/>
          </p:cNvSpPr>
          <p:nvPr/>
        </p:nvSpPr>
        <p:spPr bwMode="auto">
          <a:xfrm>
            <a:off x="990600" y="5791200"/>
            <a:ext cx="7391400" cy="609600"/>
          </a:xfrm>
          <a:prstGeom prst="rect">
            <a:avLst/>
          </a:prstGeom>
        </p:spPr>
        <p:txBody>
          <a:bodyPr wrap="none" fromWordArt="1">
            <a:prstTxWarp prst="textPlain">
              <a:avLst>
                <a:gd name="adj" fmla="val 50000"/>
              </a:avLst>
            </a:prstTxWarp>
          </a:bodyPr>
          <a:lstStyle/>
          <a:p>
            <a:pPr algn="ctr"/>
            <a:r>
              <a:rPr lang="en-US" sz="3600" b="1" kern="10" dirty="0">
                <a:ln w="9525">
                  <a:solidFill>
                    <a:srgbClr val="3366FF"/>
                  </a:solidFill>
                  <a:round/>
                  <a:headEnd/>
                  <a:tailEnd/>
                </a:ln>
                <a:solidFill>
                  <a:srgbClr val="00FFFF"/>
                </a:solidFill>
                <a:latin typeface="Times New Roman"/>
                <a:cs typeface="Times New Roman"/>
              </a:rPr>
              <a:t>Sắp thêm một tuổi</a:t>
            </a:r>
          </a:p>
        </p:txBody>
      </p:sp>
      <p:sp>
        <p:nvSpPr>
          <p:cNvPr id="18446" name="WordArt 14"/>
          <p:cNvSpPr>
            <a:spLocks noChangeArrowheads="1" noChangeShapeType="1" noTextEdit="1"/>
          </p:cNvSpPr>
          <p:nvPr/>
        </p:nvSpPr>
        <p:spPr bwMode="auto">
          <a:xfrm>
            <a:off x="990600" y="6400800"/>
            <a:ext cx="7162800" cy="457200"/>
          </a:xfrm>
          <a:prstGeom prst="rect">
            <a:avLst/>
          </a:prstGeom>
        </p:spPr>
        <p:txBody>
          <a:bodyPr wrap="none" fromWordArt="1">
            <a:prstTxWarp prst="textPlain">
              <a:avLst>
                <a:gd name="adj" fmla="val 50000"/>
              </a:avLst>
            </a:prstTxWarp>
          </a:bodyPr>
          <a:lstStyle/>
          <a:p>
            <a:pPr algn="ctr"/>
            <a:r>
              <a:rPr lang="en-US" sz="3600" b="1" kern="10">
                <a:ln w="9525">
                  <a:solidFill>
                    <a:srgbClr val="3366FF"/>
                  </a:solidFill>
                  <a:round/>
                  <a:headEnd/>
                  <a:tailEnd/>
                </a:ln>
                <a:solidFill>
                  <a:srgbClr val="FF3399"/>
                </a:solidFill>
                <a:latin typeface="Times New Roman"/>
                <a:cs typeface="Times New Roman"/>
              </a:rPr>
              <a:t>Đất trời nở hoa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444"/>
                                        </p:tgtEl>
                                        <p:attrNameLst>
                                          <p:attrName>style.visibility</p:attrName>
                                        </p:attrNameLst>
                                      </p:cBhvr>
                                      <p:to>
                                        <p:strVal val="visible"/>
                                      </p:to>
                                    </p:set>
                                    <p:animEffect transition="in" filter="wipe(down)">
                                      <p:cBhvr>
                                        <p:cTn id="7" dur="500"/>
                                        <p:tgtEl>
                                          <p:spTgt spid="18444"/>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8437"/>
                                        </p:tgtEl>
                                        <p:attrNameLst>
                                          <p:attrName>style.visibility</p:attrName>
                                        </p:attrNameLst>
                                      </p:cBhvr>
                                      <p:to>
                                        <p:strVal val="visible"/>
                                      </p:to>
                                    </p:set>
                                    <p:anim calcmode="lin" valueType="num">
                                      <p:cBhvr>
                                        <p:cTn id="11" dur="2000" fill="hold"/>
                                        <p:tgtEl>
                                          <p:spTgt spid="18437"/>
                                        </p:tgtEl>
                                        <p:attrNameLst>
                                          <p:attrName>ppt_w</p:attrName>
                                        </p:attrNameLst>
                                      </p:cBhvr>
                                      <p:tavLst>
                                        <p:tav tm="0">
                                          <p:val>
                                            <p:strVal val="#ppt_w*0.70"/>
                                          </p:val>
                                        </p:tav>
                                        <p:tav tm="100000">
                                          <p:val>
                                            <p:strVal val="#ppt_w"/>
                                          </p:val>
                                        </p:tav>
                                      </p:tavLst>
                                    </p:anim>
                                    <p:anim calcmode="lin" valueType="num">
                                      <p:cBhvr>
                                        <p:cTn id="12" dur="2000" fill="hold"/>
                                        <p:tgtEl>
                                          <p:spTgt spid="18437"/>
                                        </p:tgtEl>
                                        <p:attrNameLst>
                                          <p:attrName>ppt_h</p:attrName>
                                        </p:attrNameLst>
                                      </p:cBhvr>
                                      <p:tavLst>
                                        <p:tav tm="0">
                                          <p:val>
                                            <p:strVal val="#ppt_h"/>
                                          </p:val>
                                        </p:tav>
                                        <p:tav tm="100000">
                                          <p:val>
                                            <p:strVal val="#ppt_h"/>
                                          </p:val>
                                        </p:tav>
                                      </p:tavLst>
                                    </p:anim>
                                    <p:animEffect transition="in" filter="fade">
                                      <p:cBhvr>
                                        <p:cTn id="13" dur="2000"/>
                                        <p:tgtEl>
                                          <p:spTgt spid="18437"/>
                                        </p:tgtEl>
                                      </p:cBhvr>
                                    </p:animEffect>
                                  </p:childTnLst>
                                </p:cTn>
                              </p:par>
                            </p:childTnLst>
                          </p:cTn>
                        </p:par>
                        <p:par>
                          <p:cTn id="14" fill="hold">
                            <p:stCondLst>
                              <p:cond delay="2500"/>
                            </p:stCondLst>
                            <p:childTnLst>
                              <p:par>
                                <p:cTn id="15" presetID="55" presetClass="entr" presetSubtype="0" fill="hold" grpId="0" nodeType="afterEffect">
                                  <p:stCondLst>
                                    <p:cond delay="1000"/>
                                  </p:stCondLst>
                                  <p:childTnLst>
                                    <p:set>
                                      <p:cBhvr>
                                        <p:cTn id="16" dur="1" fill="hold">
                                          <p:stCondLst>
                                            <p:cond delay="0"/>
                                          </p:stCondLst>
                                        </p:cTn>
                                        <p:tgtEl>
                                          <p:spTgt spid="18445"/>
                                        </p:tgtEl>
                                        <p:attrNameLst>
                                          <p:attrName>style.visibility</p:attrName>
                                        </p:attrNameLst>
                                      </p:cBhvr>
                                      <p:to>
                                        <p:strVal val="visible"/>
                                      </p:to>
                                    </p:set>
                                    <p:anim calcmode="lin" valueType="num">
                                      <p:cBhvr>
                                        <p:cTn id="17" dur="1000" fill="hold"/>
                                        <p:tgtEl>
                                          <p:spTgt spid="18445"/>
                                        </p:tgtEl>
                                        <p:attrNameLst>
                                          <p:attrName>ppt_w</p:attrName>
                                        </p:attrNameLst>
                                      </p:cBhvr>
                                      <p:tavLst>
                                        <p:tav tm="0">
                                          <p:val>
                                            <p:strVal val="#ppt_w*0.70"/>
                                          </p:val>
                                        </p:tav>
                                        <p:tav tm="100000">
                                          <p:val>
                                            <p:strVal val="#ppt_w"/>
                                          </p:val>
                                        </p:tav>
                                      </p:tavLst>
                                    </p:anim>
                                    <p:anim calcmode="lin" valueType="num">
                                      <p:cBhvr>
                                        <p:cTn id="18" dur="1000" fill="hold"/>
                                        <p:tgtEl>
                                          <p:spTgt spid="18445"/>
                                        </p:tgtEl>
                                        <p:attrNameLst>
                                          <p:attrName>ppt_h</p:attrName>
                                        </p:attrNameLst>
                                      </p:cBhvr>
                                      <p:tavLst>
                                        <p:tav tm="0">
                                          <p:val>
                                            <p:strVal val="#ppt_h"/>
                                          </p:val>
                                        </p:tav>
                                        <p:tav tm="100000">
                                          <p:val>
                                            <p:strVal val="#ppt_h"/>
                                          </p:val>
                                        </p:tav>
                                      </p:tavLst>
                                    </p:anim>
                                    <p:animEffect transition="in" filter="fade">
                                      <p:cBhvr>
                                        <p:cTn id="19" dur="1000"/>
                                        <p:tgtEl>
                                          <p:spTgt spid="18445"/>
                                        </p:tgtEl>
                                      </p:cBhvr>
                                    </p:animEffect>
                                  </p:childTnLst>
                                </p:cTn>
                              </p:par>
                            </p:childTnLst>
                          </p:cTn>
                        </p:par>
                        <p:par>
                          <p:cTn id="20" fill="hold">
                            <p:stCondLst>
                              <p:cond delay="4500"/>
                            </p:stCondLst>
                            <p:childTnLst>
                              <p:par>
                                <p:cTn id="21" presetID="55" presetClass="entr" presetSubtype="0" fill="hold" grpId="0" nodeType="afterEffect">
                                  <p:stCondLst>
                                    <p:cond delay="1000"/>
                                  </p:stCondLst>
                                  <p:childTnLst>
                                    <p:set>
                                      <p:cBhvr>
                                        <p:cTn id="22" dur="1" fill="hold">
                                          <p:stCondLst>
                                            <p:cond delay="0"/>
                                          </p:stCondLst>
                                        </p:cTn>
                                        <p:tgtEl>
                                          <p:spTgt spid="18446"/>
                                        </p:tgtEl>
                                        <p:attrNameLst>
                                          <p:attrName>style.visibility</p:attrName>
                                        </p:attrNameLst>
                                      </p:cBhvr>
                                      <p:to>
                                        <p:strVal val="visible"/>
                                      </p:to>
                                    </p:set>
                                    <p:anim calcmode="lin" valueType="num">
                                      <p:cBhvr>
                                        <p:cTn id="23" dur="1000" fill="hold"/>
                                        <p:tgtEl>
                                          <p:spTgt spid="18446"/>
                                        </p:tgtEl>
                                        <p:attrNameLst>
                                          <p:attrName>ppt_w</p:attrName>
                                        </p:attrNameLst>
                                      </p:cBhvr>
                                      <p:tavLst>
                                        <p:tav tm="0">
                                          <p:val>
                                            <p:strVal val="#ppt_w*0.70"/>
                                          </p:val>
                                        </p:tav>
                                        <p:tav tm="100000">
                                          <p:val>
                                            <p:strVal val="#ppt_w"/>
                                          </p:val>
                                        </p:tav>
                                      </p:tavLst>
                                    </p:anim>
                                    <p:anim calcmode="lin" valueType="num">
                                      <p:cBhvr>
                                        <p:cTn id="24" dur="1000" fill="hold"/>
                                        <p:tgtEl>
                                          <p:spTgt spid="18446"/>
                                        </p:tgtEl>
                                        <p:attrNameLst>
                                          <p:attrName>ppt_h</p:attrName>
                                        </p:attrNameLst>
                                      </p:cBhvr>
                                      <p:tavLst>
                                        <p:tav tm="0">
                                          <p:val>
                                            <p:strVal val="#ppt_h"/>
                                          </p:val>
                                        </p:tav>
                                        <p:tav tm="100000">
                                          <p:val>
                                            <p:strVal val="#ppt_h"/>
                                          </p:val>
                                        </p:tav>
                                      </p:tavLst>
                                    </p:anim>
                                    <p:animEffect transition="in" filter="fade">
                                      <p:cBhvr>
                                        <p:cTn id="25" dur="1000"/>
                                        <p:tgtEl>
                                          <p:spTgt spid="18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8445" grpId="0" animBg="1"/>
      <p:bldP spid="184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Tập huấn PP\Ảnh cho PP\Hình nền\1234.jpg"/>
          <p:cNvPicPr>
            <a:picLocks noChangeAspect="1" noChangeArrowheads="1"/>
          </p:cNvPicPr>
          <p:nvPr/>
        </p:nvPicPr>
        <p:blipFill>
          <a:blip r:embed="rId2"/>
          <a:srcRect/>
          <a:stretch>
            <a:fillRect/>
          </a:stretch>
        </p:blipFill>
        <p:spPr bwMode="auto">
          <a:xfrm>
            <a:off x="0" y="0"/>
            <a:ext cx="9144000" cy="6806875"/>
          </a:xfrm>
          <a:prstGeom prst="rect">
            <a:avLst/>
          </a:prstGeom>
          <a:noFill/>
        </p:spPr>
      </p:pic>
      <p:sp>
        <p:nvSpPr>
          <p:cNvPr id="3" name="Rectangle 2"/>
          <p:cNvSpPr>
            <a:spLocks noChangeArrowheads="1"/>
          </p:cNvSpPr>
          <p:nvPr/>
        </p:nvSpPr>
        <p:spPr bwMode="auto">
          <a:xfrm>
            <a:off x="914400" y="1066800"/>
            <a:ext cx="7696200" cy="4154984"/>
          </a:xfrm>
          <a:prstGeom prst="rect">
            <a:avLst/>
          </a:prstGeom>
          <a:noFill/>
          <a:ln w="9525">
            <a:noFill/>
            <a:miter lim="800000"/>
            <a:headEnd/>
            <a:tailEnd/>
          </a:ln>
        </p:spPr>
        <p:txBody>
          <a:bodyPr wrap="square">
            <a:spAutoFit/>
          </a:bodyPr>
          <a:lstStyle/>
          <a:p>
            <a:r>
              <a:rPr lang="en-US" sz="2800" dirty="0" smtClean="0"/>
              <a:t> </a:t>
            </a:r>
            <a:r>
              <a:rPr lang="en-US" sz="2800" dirty="0" smtClean="0">
                <a:solidFill>
                  <a:srgbClr val="FF0000"/>
                </a:solidFill>
                <a:latin typeface="Times New Roman" pitchFamily="18" charset="0"/>
                <a:cs typeface="Times New Roman" pitchFamily="18" charset="0"/>
              </a:rPr>
              <a:t>* HĐ 2 : Dạy trẻ đọc bài thơ.</a:t>
            </a:r>
          </a:p>
          <a:p>
            <a:pPr>
              <a:buFontTx/>
              <a:buChar char="-"/>
            </a:pPr>
            <a:r>
              <a:rPr lang="en-US" sz="2800" dirty="0" smtClean="0">
                <a:solidFill>
                  <a:srgbClr val="FF0000"/>
                </a:solidFill>
                <a:latin typeface="Times New Roman" pitchFamily="18" charset="0"/>
                <a:cs typeface="Times New Roman" pitchFamily="18" charset="0"/>
              </a:rPr>
              <a:t>Cô cho cả lớp đọc bài thơ cùng cô 2-3 lần .</a:t>
            </a:r>
          </a:p>
          <a:p>
            <a:r>
              <a:rPr lang="en-US" sz="2800" dirty="0" smtClean="0">
                <a:solidFill>
                  <a:srgbClr val="FF0000"/>
                </a:solidFill>
                <a:latin typeface="Times New Roman" pitchFamily="18" charset="0"/>
                <a:cs typeface="Times New Roman" pitchFamily="18" charset="0"/>
              </a:rPr>
              <a:t> ( Cô chú ý sửa sai cho trẻ)</a:t>
            </a:r>
          </a:p>
          <a:p>
            <a:pPr>
              <a:buFontTx/>
              <a:buChar char="-"/>
            </a:pPr>
            <a:r>
              <a:rPr lang="en-US" sz="2800" dirty="0" smtClean="0">
                <a:solidFill>
                  <a:srgbClr val="FF0000"/>
                </a:solidFill>
                <a:latin typeface="Times New Roman" pitchFamily="18" charset="0"/>
                <a:cs typeface="Times New Roman" pitchFamily="18" charset="0"/>
              </a:rPr>
              <a:t>Cô cho từng tổ đọc. </a:t>
            </a:r>
          </a:p>
          <a:p>
            <a:pPr>
              <a:buFontTx/>
              <a:buChar char="-"/>
            </a:pPr>
            <a:r>
              <a:rPr lang="en-US" sz="2800" dirty="0" smtClean="0">
                <a:solidFill>
                  <a:srgbClr val="FF0000"/>
                </a:solidFill>
                <a:latin typeface="Times New Roman" pitchFamily="18" charset="0"/>
                <a:cs typeface="Times New Roman" pitchFamily="18" charset="0"/>
              </a:rPr>
              <a:t> ( Cô chú ý sửa sai cho trẻ)</a:t>
            </a:r>
          </a:p>
          <a:p>
            <a:r>
              <a:rPr lang="en-US" sz="2800" dirty="0" smtClean="0">
                <a:solidFill>
                  <a:srgbClr val="FF0000"/>
                </a:solidFill>
                <a:latin typeface="Times New Roman" pitchFamily="18" charset="0"/>
                <a:cs typeface="Times New Roman" pitchFamily="18" charset="0"/>
              </a:rPr>
              <a:t>- Cô cho từng mhóm trẻ đọc thơ.</a:t>
            </a:r>
          </a:p>
          <a:p>
            <a:r>
              <a:rPr lang="en-US" sz="2800" dirty="0" smtClean="0">
                <a:solidFill>
                  <a:srgbClr val="FF0000"/>
                </a:solidFill>
                <a:latin typeface="Times New Roman" pitchFamily="18" charset="0"/>
                <a:cs typeface="Times New Roman" pitchFamily="18" charset="0"/>
              </a:rPr>
              <a:t>- Cá nhân trẻ đọc 1-2 lần</a:t>
            </a:r>
          </a:p>
          <a:p>
            <a:r>
              <a:rPr lang="en-US" sz="2800" dirty="0" smtClean="0">
                <a:solidFill>
                  <a:srgbClr val="FF0000"/>
                </a:solidFill>
                <a:latin typeface="Times New Roman" pitchFamily="18" charset="0"/>
                <a:cs typeface="Times New Roman" pitchFamily="18" charset="0"/>
              </a:rPr>
              <a:t>- Cả lớp đọc lại bài thơ 1 lần</a:t>
            </a:r>
          </a:p>
          <a:p>
            <a:endParaRPr lang="en-US" sz="4000" dirty="0" smtClean="0">
              <a:solidFill>
                <a:srgbClr val="FF0000"/>
              </a:solidFill>
              <a:latin typeface="Times New Roman" pitchFamily="18" charset="0"/>
            </a:endParaRPr>
          </a:p>
        </p:txBody>
      </p:sp>
      <p:sp>
        <p:nvSpPr>
          <p:cNvPr id="5" name="Title 4"/>
          <p:cNvSpPr>
            <a:spLocks noGrp="1"/>
          </p:cNvSpPr>
          <p:nvPr>
            <p:ph type="title" idx="4294967295"/>
          </p:nvPr>
        </p:nvSpPr>
        <p:spPr/>
        <p:txBody>
          <a:bodyPr/>
          <a:lstStyle/>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ập huấn PP\Ảnh cho PP\Hình nền\1234.jpg"/>
          <p:cNvPicPr>
            <a:picLocks noChangeAspect="1" noChangeArrowheads="1"/>
          </p:cNvPicPr>
          <p:nvPr/>
        </p:nvPicPr>
        <p:blipFill>
          <a:blip r:embed="rId2"/>
          <a:srcRect/>
          <a:stretch>
            <a:fillRect/>
          </a:stretch>
        </p:blipFill>
        <p:spPr bwMode="auto">
          <a:xfrm>
            <a:off x="0" y="0"/>
            <a:ext cx="9144000" cy="6806875"/>
          </a:xfrm>
          <a:prstGeom prst="rect">
            <a:avLst/>
          </a:prstGeom>
          <a:noFill/>
        </p:spPr>
      </p:pic>
      <p:sp>
        <p:nvSpPr>
          <p:cNvPr id="4" name="Rectangle 3"/>
          <p:cNvSpPr>
            <a:spLocks noChangeArrowheads="1"/>
          </p:cNvSpPr>
          <p:nvPr/>
        </p:nvSpPr>
        <p:spPr bwMode="auto">
          <a:xfrm>
            <a:off x="1905000" y="457200"/>
            <a:ext cx="4876800" cy="6124754"/>
          </a:xfrm>
          <a:prstGeom prst="rect">
            <a:avLst/>
          </a:prstGeom>
          <a:noFill/>
          <a:ln w="9525">
            <a:noFill/>
            <a:miter lim="800000"/>
            <a:headEnd/>
            <a:tailEnd/>
          </a:ln>
        </p:spPr>
        <p:txBody>
          <a:bodyPr wrap="square">
            <a:spAutoFit/>
          </a:bodyPr>
          <a:lstStyle/>
          <a:p>
            <a:r>
              <a:rPr lang="en-US" sz="2800" dirty="0" smtClean="0"/>
              <a:t>       </a:t>
            </a:r>
            <a:r>
              <a:rPr lang="en-US" sz="4400" dirty="0" smtClean="0">
                <a:solidFill>
                  <a:srgbClr val="FF0000"/>
                </a:solidFill>
                <a:latin typeface="Times New Roman" pitchFamily="18" charset="0"/>
                <a:cs typeface="Times New Roman" pitchFamily="18" charset="0"/>
              </a:rPr>
              <a:t>Tết đang vào nhà</a:t>
            </a:r>
          </a:p>
          <a:p>
            <a:pPr algn="ctr"/>
            <a:r>
              <a:rPr lang="en-US" sz="2800" dirty="0" smtClean="0">
                <a:solidFill>
                  <a:srgbClr val="0000FF"/>
                </a:solidFill>
                <a:latin typeface="Times New Roman" pitchFamily="18" charset="0"/>
                <a:cs typeface="Times New Roman" pitchFamily="18" charset="0"/>
              </a:rPr>
              <a:t>    Hoa đào trước ngõ</a:t>
            </a:r>
          </a:p>
          <a:p>
            <a:pPr algn="ctr"/>
            <a:r>
              <a:rPr lang="en-US" sz="2800" dirty="0" smtClean="0">
                <a:solidFill>
                  <a:srgbClr val="0000FF"/>
                </a:solidFill>
                <a:latin typeface="Times New Roman" pitchFamily="18" charset="0"/>
                <a:cs typeface="Times New Roman" pitchFamily="18" charset="0"/>
              </a:rPr>
              <a:t>     Cười vui sáng hồng</a:t>
            </a:r>
          </a:p>
          <a:p>
            <a:pPr algn="ctr"/>
            <a:r>
              <a:rPr lang="en-US" sz="2800" dirty="0" smtClean="0">
                <a:solidFill>
                  <a:srgbClr val="0000FF"/>
                </a:solidFill>
                <a:latin typeface="Times New Roman" pitchFamily="18" charset="0"/>
                <a:cs typeface="Times New Roman" pitchFamily="18" charset="0"/>
              </a:rPr>
              <a:t>       Hoa mai trong vườn</a:t>
            </a:r>
          </a:p>
          <a:p>
            <a:pPr algn="ctr"/>
            <a:r>
              <a:rPr lang="en-US" sz="2800" dirty="0" smtClean="0">
                <a:solidFill>
                  <a:srgbClr val="0000FF"/>
                </a:solidFill>
                <a:latin typeface="Times New Roman" pitchFamily="18" charset="0"/>
                <a:cs typeface="Times New Roman" pitchFamily="18" charset="0"/>
              </a:rPr>
              <a:t>         Rung rinh cánh trắng</a:t>
            </a:r>
          </a:p>
          <a:p>
            <a:pPr algn="ctr"/>
            <a:r>
              <a:rPr lang="en-US" sz="2800" dirty="0" smtClean="0">
                <a:solidFill>
                  <a:srgbClr val="0000FF"/>
                </a:solidFill>
                <a:latin typeface="Times New Roman" pitchFamily="18" charset="0"/>
                <a:cs typeface="Times New Roman" pitchFamily="18" charset="0"/>
              </a:rPr>
              <a:t>  Sân nhà đầy nắng</a:t>
            </a:r>
          </a:p>
          <a:p>
            <a:pPr algn="ctr"/>
            <a:r>
              <a:rPr lang="en-US" sz="2800" dirty="0" smtClean="0">
                <a:solidFill>
                  <a:srgbClr val="0000FF"/>
                </a:solidFill>
                <a:latin typeface="Times New Roman" pitchFamily="18" charset="0"/>
                <a:cs typeface="Times New Roman" pitchFamily="18" charset="0"/>
              </a:rPr>
              <a:t>Mẹ phơi áo hoa</a:t>
            </a:r>
          </a:p>
          <a:p>
            <a:pPr algn="ctr"/>
            <a:r>
              <a:rPr lang="en-US" sz="2800" dirty="0" smtClean="0">
                <a:solidFill>
                  <a:srgbClr val="0000FF"/>
                </a:solidFill>
                <a:latin typeface="Times New Roman" pitchFamily="18" charset="0"/>
                <a:cs typeface="Times New Roman" pitchFamily="18" charset="0"/>
              </a:rPr>
              <a:t>Em dán tranh gà</a:t>
            </a:r>
          </a:p>
          <a:p>
            <a:pPr algn="ctr"/>
            <a:r>
              <a:rPr lang="en-US" sz="2800" dirty="0" smtClean="0">
                <a:solidFill>
                  <a:srgbClr val="0000FF"/>
                </a:solidFill>
                <a:latin typeface="Times New Roman" pitchFamily="18" charset="0"/>
                <a:cs typeface="Times New Roman" pitchFamily="18" charset="0"/>
              </a:rPr>
              <a:t> Ông treo câu đối</a:t>
            </a:r>
          </a:p>
          <a:p>
            <a:pPr algn="ctr"/>
            <a:r>
              <a:rPr lang="en-US" sz="2800" dirty="0" smtClean="0">
                <a:solidFill>
                  <a:srgbClr val="0000FF"/>
                </a:solidFill>
                <a:latin typeface="Times New Roman" pitchFamily="18" charset="0"/>
                <a:cs typeface="Times New Roman" pitchFamily="18" charset="0"/>
              </a:rPr>
              <a:t> Tết đang vào nhà</a:t>
            </a:r>
          </a:p>
          <a:p>
            <a:pPr algn="ctr"/>
            <a:r>
              <a:rPr lang="en-US" sz="2800" dirty="0" smtClean="0">
                <a:solidFill>
                  <a:srgbClr val="0000FF"/>
                </a:solidFill>
                <a:latin typeface="Times New Roman" pitchFamily="18" charset="0"/>
                <a:cs typeface="Times New Roman" pitchFamily="18" charset="0"/>
              </a:rPr>
              <a:t>   Sắp thêm một tuổi</a:t>
            </a:r>
          </a:p>
          <a:p>
            <a:pPr algn="ctr"/>
            <a:r>
              <a:rPr lang="en-US" sz="2800" dirty="0" smtClean="0">
                <a:solidFill>
                  <a:srgbClr val="0000FF"/>
                </a:solidFill>
                <a:latin typeface="Times New Roman" pitchFamily="18" charset="0"/>
                <a:cs typeface="Times New Roman" pitchFamily="18" charset="0"/>
              </a:rPr>
              <a:t>Đất trời nở hoa</a:t>
            </a:r>
            <a:r>
              <a:rPr lang="en-US" sz="2800" dirty="0" smtClean="0">
                <a:solidFill>
                  <a:srgbClr val="FF0000"/>
                </a:solidFill>
                <a:latin typeface="Times New Roman" pitchFamily="18" charset="0"/>
                <a:cs typeface="Times New Roman" pitchFamily="18" charset="0"/>
              </a:rPr>
              <a:t>.</a:t>
            </a:r>
          </a:p>
          <a:p>
            <a:endParaRPr lang="en-US" sz="4000" dirty="0" smtClean="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Tập huấn PP\Ảnh cho PP\Hình nền\Picture1gdsh.bmp"/>
          <p:cNvPicPr>
            <a:picLocks noChangeAspect="1" noChangeArrowheads="1"/>
          </p:cNvPicPr>
          <p:nvPr/>
        </p:nvPicPr>
        <p:blipFill>
          <a:blip r:embed="rId2"/>
          <a:srcRect/>
          <a:stretch>
            <a:fillRect/>
          </a:stretch>
        </p:blipFill>
        <p:spPr bwMode="auto">
          <a:xfrm>
            <a:off x="0" y="0"/>
            <a:ext cx="9144000" cy="6851226"/>
          </a:xfrm>
          <a:prstGeom prst="rect">
            <a:avLst/>
          </a:prstGeom>
          <a:noFill/>
        </p:spPr>
      </p:pic>
      <p:sp>
        <p:nvSpPr>
          <p:cNvPr id="5" name="Cloud Callout 4"/>
          <p:cNvSpPr/>
          <p:nvPr/>
        </p:nvSpPr>
        <p:spPr>
          <a:xfrm>
            <a:off x="0" y="0"/>
            <a:ext cx="8153400" cy="617220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HĐ 3: Ôn luyện củng cố.</a:t>
            </a:r>
            <a:endParaRPr lang="en-US" sz="2400" dirty="0" smtClean="0">
              <a:latin typeface="Times New Roman" pitchFamily="18" charset="0"/>
              <a:cs typeface="Times New Roman" pitchFamily="18" charset="0"/>
            </a:endParaRPr>
          </a:p>
          <a:p>
            <a:pPr>
              <a:buFontTx/>
              <a:buChar char="-"/>
            </a:pPr>
            <a:r>
              <a:rPr lang="en-US" sz="2400" dirty="0" smtClean="0">
                <a:latin typeface="Times New Roman" pitchFamily="18" charset="0"/>
                <a:cs typeface="Times New Roman" pitchFamily="18" charset="0"/>
              </a:rPr>
              <a:t> Trò chơi ghép tranh</a:t>
            </a:r>
          </a:p>
          <a:p>
            <a:pPr>
              <a:buFontTx/>
              <a:buChar char="-"/>
            </a:pPr>
            <a:r>
              <a:rPr lang="en-US" sz="2400" dirty="0" smtClean="0">
                <a:latin typeface="Times New Roman" pitchFamily="18" charset="0"/>
                <a:cs typeface="Times New Roman" pitchFamily="18" charset="0"/>
              </a:rPr>
              <a:t> Cách chơi như sau : Cô đã chuẩn bị các bức tranh tương ứng từng câu thơ,và cô chia lớp thành hai đội nhiệm vụ của các con,khi cô đọc câu thơ nào thì các con chọn bức tranh tương ứng với câu thơ đó và ghép lên bảng thành bài thơ hoàn chỉnh</a:t>
            </a:r>
          </a:p>
          <a:p>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Luật chơi : thời gian là một bản nhạc, đội nào ghép đúng theo yêu cầu của cô.đội đó sẽ chiến thắng</a:t>
            </a: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0"/>
            <a:ext cx="4038600" cy="3276600"/>
          </a:xfrm>
          <a:prstGeom prst="ellipse">
            <a:avLst/>
          </a:prstGeom>
          <a:ln>
            <a:solidFill>
              <a:srgbClr val="3366FF"/>
            </a:solidFill>
          </a:ln>
        </p:spPr>
        <p:style>
          <a:lnRef idx="2">
            <a:schemeClr val="dk1"/>
          </a:lnRef>
          <a:fillRef idx="1">
            <a:schemeClr val="lt1"/>
          </a:fillRef>
          <a:effectRef idx="0">
            <a:schemeClr val="dk1"/>
          </a:effectRef>
          <a:fontRef idx="minor">
            <a:schemeClr val="dk1"/>
          </a:fontRef>
        </p:style>
        <p:txBody>
          <a:bodyPr anchor="ctr"/>
          <a:lstStyle/>
          <a:p>
            <a:r>
              <a:rPr lang="en-US" b="1" dirty="0" smtClean="0">
                <a:solidFill>
                  <a:srgbClr val="0070C0"/>
                </a:solidFill>
                <a:latin typeface="Times New Roman" pitchFamily="18" charset="0"/>
                <a:cs typeface="Times New Roman" pitchFamily="18" charset="0"/>
              </a:rPr>
              <a:t>1</a:t>
            </a:r>
            <a:r>
              <a:rPr lang="en-US" b="1" dirty="0">
                <a:solidFill>
                  <a:srgbClr val="0070C0"/>
                </a:solidFill>
                <a:latin typeface="Times New Roman" pitchFamily="18" charset="0"/>
                <a:cs typeface="Times New Roman" pitchFamily="18" charset="0"/>
              </a:rPr>
              <a:t>. Kiến thức</a:t>
            </a:r>
            <a:r>
              <a:rPr lang="en-US" b="1" i="1" dirty="0">
                <a:solidFill>
                  <a:srgbClr val="0070C0"/>
                </a:solidFill>
                <a:latin typeface="Times New Roman" pitchFamily="18" charset="0"/>
                <a:cs typeface="Times New Roman" pitchFamily="18" charset="0"/>
              </a:rPr>
              <a:t>:</a:t>
            </a:r>
            <a:endParaRPr lang="en-US" dirty="0">
              <a:solidFill>
                <a:srgbClr val="0070C0"/>
              </a:solidFill>
              <a:latin typeface="Times New Roman" pitchFamily="18" charset="0"/>
              <a:cs typeface="Times New Roman" pitchFamily="18" charset="0"/>
            </a:endParaRPr>
          </a:p>
          <a:p>
            <a:r>
              <a:rPr lang="en-US" dirty="0" smtClean="0">
                <a:solidFill>
                  <a:srgbClr val="0070C0"/>
                </a:solidFill>
                <a:latin typeface="Times New Roman" pitchFamily="18" charset="0"/>
                <a:cs typeface="Times New Roman" pitchFamily="18" charset="0"/>
              </a:rPr>
              <a:t>-Trẻ biết tên bài thơ, tên tác giả bài thơ “ Tết đang vào nhà ”</a:t>
            </a:r>
          </a:p>
          <a:p>
            <a:r>
              <a:rPr lang="en-US" dirty="0" smtClean="0">
                <a:solidFill>
                  <a:srgbClr val="0070C0"/>
                </a:solidFill>
                <a:latin typeface="Times New Roman" pitchFamily="18" charset="0"/>
                <a:cs typeface="Times New Roman" pitchFamily="18" charset="0"/>
              </a:rPr>
              <a:t>- Trẻ hiểu nội dung bài thơ  tết đến có các loại hoa như Hoa mai, Hoa đào nở rất đẹp,em bé được mua áo mới,tết đến mỗi người thêm 1 tuổi mới</a:t>
            </a:r>
            <a:endParaRPr lang="en-US" dirty="0">
              <a:solidFill>
                <a:srgbClr val="0070C0"/>
              </a:solidFill>
              <a:latin typeface="Times New Roman" pitchFamily="18" charset="0"/>
              <a:cs typeface="Times New Roman" pitchFamily="18" charset="0"/>
            </a:endParaRPr>
          </a:p>
        </p:txBody>
      </p:sp>
      <p:sp>
        <p:nvSpPr>
          <p:cNvPr id="6" name="Oval 5"/>
          <p:cNvSpPr/>
          <p:nvPr/>
        </p:nvSpPr>
        <p:spPr>
          <a:xfrm>
            <a:off x="5715000" y="7938"/>
            <a:ext cx="3429000" cy="2887662"/>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defRPr/>
            </a:pPr>
            <a:r>
              <a:rPr lang="en-US" dirty="0" smtClean="0">
                <a:solidFill>
                  <a:srgbClr val="0066FF"/>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2</a:t>
            </a:r>
            <a:r>
              <a:rPr lang="en-US" b="1" dirty="0">
                <a:solidFill>
                  <a:srgbClr val="0070C0"/>
                </a:solidFill>
                <a:latin typeface="Times New Roman" pitchFamily="18" charset="0"/>
                <a:cs typeface="Times New Roman" pitchFamily="18" charset="0"/>
              </a:rPr>
              <a:t>.  Kỹ năng</a:t>
            </a:r>
            <a:r>
              <a:rPr lang="en-US" b="1" i="1" dirty="0" smtClean="0">
                <a:solidFill>
                  <a:srgbClr val="0070C0"/>
                </a:solidFill>
                <a:latin typeface="Times New Roman" pitchFamily="18" charset="0"/>
                <a:cs typeface="Times New Roman" pitchFamily="18" charset="0"/>
              </a:rPr>
              <a:t>:</a:t>
            </a:r>
          </a:p>
          <a:p>
            <a:r>
              <a:rPr lang="en-US" dirty="0" smtClean="0">
                <a:solidFill>
                  <a:srgbClr val="0070C0"/>
                </a:solidFill>
                <a:latin typeface="Times New Roman" pitchFamily="18" charset="0"/>
                <a:cs typeface="Times New Roman" pitchFamily="18" charset="0"/>
              </a:rPr>
              <a:t>-</a:t>
            </a:r>
            <a:r>
              <a:rPr lang="en-US" dirty="0" err="1" smtClean="0">
                <a:solidFill>
                  <a:srgbClr val="0070C0"/>
                </a:solidFill>
                <a:latin typeface="Times New Roman" pitchFamily="18" charset="0"/>
                <a:cs typeface="Times New Roman" pitchFamily="18" charset="0"/>
              </a:rPr>
              <a:t>Trẻ</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biết</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tên</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bài</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thơ</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tên</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tác</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giả</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bài</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thơ</a:t>
            </a:r>
            <a:r>
              <a:rPr lang="en-US" dirty="0" smtClean="0">
                <a:solidFill>
                  <a:srgbClr val="0070C0"/>
                </a:solidFill>
                <a:latin typeface="Times New Roman" pitchFamily="18" charset="0"/>
                <a:cs typeface="Times New Roman" pitchFamily="18" charset="0"/>
              </a:rPr>
              <a:t> “ </a:t>
            </a:r>
            <a:r>
              <a:rPr lang="en-US" dirty="0" err="1" smtClean="0">
                <a:solidFill>
                  <a:srgbClr val="0070C0"/>
                </a:solidFill>
                <a:latin typeface="Times New Roman" pitchFamily="18" charset="0"/>
                <a:cs typeface="Times New Roman" pitchFamily="18" charset="0"/>
              </a:rPr>
              <a:t>Tết</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đang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vào</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nhà</a:t>
            </a:r>
            <a:r>
              <a:rPr lang="en-US" dirty="0" smtClean="0">
                <a:solidFill>
                  <a:srgbClr val="0070C0"/>
                </a:solidFill>
                <a:latin typeface="Times New Roman" pitchFamily="18" charset="0"/>
                <a:cs typeface="Times New Roman" pitchFamily="18" charset="0"/>
              </a:rPr>
              <a:t> ”</a:t>
            </a:r>
          </a:p>
          <a:p>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Trẻ</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hiểu</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nội</a:t>
            </a:r>
            <a:r>
              <a:rPr lang="en-US" dirty="0" smtClean="0">
                <a:solidFill>
                  <a:srgbClr val="0070C0"/>
                </a:solidFill>
                <a:latin typeface="Times New Roman" pitchFamily="18" charset="0"/>
                <a:cs typeface="Times New Roman" pitchFamily="18" charset="0"/>
              </a:rPr>
              <a:t> dung </a:t>
            </a:r>
            <a:r>
              <a:rPr lang="en-US" dirty="0" err="1" smtClean="0">
                <a:solidFill>
                  <a:srgbClr val="0070C0"/>
                </a:solidFill>
                <a:latin typeface="Times New Roman" pitchFamily="18" charset="0"/>
                <a:cs typeface="Times New Roman" pitchFamily="18" charset="0"/>
              </a:rPr>
              <a:t>bài</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thơ</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Trẻ</a:t>
            </a:r>
            <a:r>
              <a:rPr lang="en-US" dirty="0" smtClean="0">
                <a:solidFill>
                  <a:srgbClr val="0070C0"/>
                </a:solidFill>
                <a:latin typeface="Times New Roman" pitchFamily="18" charset="0"/>
                <a:cs typeface="Times New Roman" pitchFamily="18" charset="0"/>
              </a:rPr>
              <a:t> chơi thành thạo trò chơi ghép tranh</a:t>
            </a:r>
          </a:p>
        </p:txBody>
      </p:sp>
      <p:sp>
        <p:nvSpPr>
          <p:cNvPr id="7" name="Oval 6"/>
          <p:cNvSpPr/>
          <p:nvPr/>
        </p:nvSpPr>
        <p:spPr>
          <a:xfrm>
            <a:off x="3124200" y="2667000"/>
            <a:ext cx="3124200" cy="2438400"/>
          </a:xfrm>
          <a:prstGeom prst="ellipse">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3600" b="1" dirty="0" smtClean="0">
                <a:solidFill>
                  <a:srgbClr val="3366FF"/>
                </a:solidFill>
                <a:latin typeface="Times New Roman" pitchFamily="18" charset="0"/>
                <a:cs typeface="Times New Roman" pitchFamily="18" charset="0"/>
              </a:rPr>
              <a:t>Kiến thức</a:t>
            </a:r>
          </a:p>
          <a:p>
            <a:pPr algn="ctr">
              <a:defRPr/>
            </a:pPr>
            <a:r>
              <a:rPr lang="en-US" sz="3600" b="1" dirty="0" smtClean="0">
                <a:solidFill>
                  <a:srgbClr val="3366FF"/>
                </a:solidFill>
                <a:latin typeface="Times New Roman" pitchFamily="18" charset="0"/>
                <a:cs typeface="Times New Roman" pitchFamily="18" charset="0"/>
              </a:rPr>
              <a:t>kĩ năng,</a:t>
            </a:r>
          </a:p>
          <a:p>
            <a:pPr algn="ctr">
              <a:defRPr/>
            </a:pPr>
            <a:r>
              <a:rPr lang="en-US" sz="3600" b="1" dirty="0" smtClean="0">
                <a:solidFill>
                  <a:srgbClr val="3366FF"/>
                </a:solidFill>
                <a:latin typeface="Times New Roman" pitchFamily="18" charset="0"/>
                <a:cs typeface="Times New Roman" pitchFamily="18" charset="0"/>
              </a:rPr>
              <a:t> thái độ</a:t>
            </a:r>
            <a:endParaRPr lang="en-US" sz="3600" b="1" dirty="0">
              <a:solidFill>
                <a:srgbClr val="3366FF"/>
              </a:solidFill>
              <a:latin typeface="Times New Roman" pitchFamily="18" charset="0"/>
              <a:cs typeface="Times New Roman" pitchFamily="18" charset="0"/>
            </a:endParaRPr>
          </a:p>
        </p:txBody>
      </p:sp>
      <p:sp>
        <p:nvSpPr>
          <p:cNvPr id="8" name="Oval 7"/>
          <p:cNvSpPr/>
          <p:nvPr/>
        </p:nvSpPr>
        <p:spPr>
          <a:xfrm>
            <a:off x="4763" y="4095750"/>
            <a:ext cx="2895600" cy="2743200"/>
          </a:xfrm>
          <a:prstGeom prst="ellipse">
            <a:avLst/>
          </a:prstGeom>
          <a:ln>
            <a:solidFill>
              <a:srgbClr val="800000"/>
            </a:solidFill>
          </a:ln>
        </p:spPr>
        <p:style>
          <a:lnRef idx="2">
            <a:schemeClr val="dk1"/>
          </a:lnRef>
          <a:fillRef idx="1">
            <a:schemeClr val="lt1"/>
          </a:fillRef>
          <a:effectRef idx="0">
            <a:schemeClr val="dk1"/>
          </a:effectRef>
          <a:fontRef idx="minor">
            <a:schemeClr val="dk1"/>
          </a:fontRef>
        </p:style>
        <p:txBody>
          <a:bodyPr anchor="ctr"/>
          <a:lstStyle/>
          <a:p>
            <a:r>
              <a:rPr lang="en-US" b="1" dirty="0" smtClean="0">
                <a:solidFill>
                  <a:srgbClr val="0070C0"/>
                </a:solidFill>
                <a:latin typeface="Times New Roman" pitchFamily="18" charset="0"/>
                <a:cs typeface="Times New Roman" pitchFamily="18" charset="0"/>
              </a:rPr>
              <a:t>3</a:t>
            </a:r>
            <a:r>
              <a:rPr lang="en-US" b="1" dirty="0">
                <a:solidFill>
                  <a:srgbClr val="0070C0"/>
                </a:solidFill>
                <a:latin typeface="Times New Roman" pitchFamily="18" charset="0"/>
                <a:cs typeface="Times New Roman" pitchFamily="18" charset="0"/>
              </a:rPr>
              <a:t>. Thái độ:</a:t>
            </a:r>
            <a:endParaRPr lang="en-US" dirty="0">
              <a:solidFill>
                <a:srgbClr val="0070C0"/>
              </a:solidFill>
              <a:latin typeface="Times New Roman" pitchFamily="18" charset="0"/>
              <a:cs typeface="Times New Roman" pitchFamily="18" charset="0"/>
            </a:endParaRPr>
          </a:p>
          <a:p>
            <a:r>
              <a:rPr lang="en-US" dirty="0">
                <a:solidFill>
                  <a:srgbClr val="0070C0"/>
                </a:solidFill>
                <a:latin typeface="Times New Roman" pitchFamily="18" charset="0"/>
                <a:cs typeface="Times New Roman" pitchFamily="18" charset="0"/>
              </a:rPr>
              <a:t>- </a:t>
            </a:r>
            <a:r>
              <a:rPr lang="en-US" dirty="0" smtClean="0">
                <a:solidFill>
                  <a:srgbClr val="0070C0"/>
                </a:solidFill>
                <a:latin typeface="Times New Roman" pitchFamily="18" charset="0"/>
                <a:cs typeface="Times New Roman" pitchFamily="18" charset="0"/>
              </a:rPr>
              <a:t>Trẻ hứng thú tham gia hoạt động .</a:t>
            </a:r>
            <a:endParaRPr lang="en-US" dirty="0">
              <a:solidFill>
                <a:srgbClr val="0070C0"/>
              </a:solidFill>
              <a:latin typeface="Times New Roman" pitchFamily="18" charset="0"/>
              <a:cs typeface="Times New Roman" pitchFamily="18" charset="0"/>
            </a:endParaRPr>
          </a:p>
        </p:txBody>
      </p:sp>
      <p:sp>
        <p:nvSpPr>
          <p:cNvPr id="9" name="Right Arrow 8"/>
          <p:cNvSpPr/>
          <p:nvPr/>
        </p:nvSpPr>
        <p:spPr>
          <a:xfrm rot="18946337">
            <a:off x="6101155" y="3028465"/>
            <a:ext cx="1036829" cy="388121"/>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0" name="Right Arrow 9"/>
          <p:cNvSpPr/>
          <p:nvPr/>
        </p:nvSpPr>
        <p:spPr>
          <a:xfrm rot="13640154">
            <a:off x="2456101" y="3285201"/>
            <a:ext cx="824675" cy="409599"/>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1" name="Right Arrow 10"/>
          <p:cNvSpPr/>
          <p:nvPr/>
        </p:nvSpPr>
        <p:spPr>
          <a:xfrm rot="8991965">
            <a:off x="2645776" y="4729900"/>
            <a:ext cx="1036829" cy="387098"/>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pic>
        <p:nvPicPr>
          <p:cNvPr id="3087" name="Picture 9" descr="729747d8za2kbusq"/>
          <p:cNvPicPr>
            <a:picLocks noChangeAspect="1" noChangeArrowheads="1" noCrop="1"/>
          </p:cNvPicPr>
          <p:nvPr/>
        </p:nvPicPr>
        <p:blipFill>
          <a:blip r:embed="rId2"/>
          <a:srcRect/>
          <a:stretch>
            <a:fillRect/>
          </a:stretch>
        </p:blipFill>
        <p:spPr bwMode="auto">
          <a:xfrm>
            <a:off x="6369051" y="3875089"/>
            <a:ext cx="2366963" cy="2817812"/>
          </a:xfrm>
          <a:prstGeom prst="rect">
            <a:avLst/>
          </a:prstGeom>
          <a:noFill/>
          <a:ln w="9525">
            <a:noFill/>
            <a:miter lim="800000"/>
            <a:headEnd/>
            <a:tailEnd/>
          </a:ln>
        </p:spPr>
      </p:pic>
      <p:pic>
        <p:nvPicPr>
          <p:cNvPr id="3088" name="Picture 6" descr="http://cdn.pimpmyspace.org/media/pms/c/so/5i/yf/ifforwebpg.gif"/>
          <p:cNvPicPr>
            <a:picLocks noChangeAspect="1" noChangeArrowheads="1" noCrop="1"/>
          </p:cNvPicPr>
          <p:nvPr/>
        </p:nvPicPr>
        <p:blipFill>
          <a:blip r:embed="rId3"/>
          <a:srcRect/>
          <a:stretch>
            <a:fillRect/>
          </a:stretch>
        </p:blipFill>
        <p:spPr bwMode="auto">
          <a:xfrm>
            <a:off x="6248400" y="3914775"/>
            <a:ext cx="1905000" cy="1905000"/>
          </a:xfrm>
          <a:prstGeom prst="rect">
            <a:avLst/>
          </a:prstGeom>
          <a:noFill/>
          <a:ln w="9525">
            <a:noFill/>
            <a:miter lim="800000"/>
            <a:headEnd/>
            <a:tailEnd/>
          </a:ln>
        </p:spPr>
      </p:pic>
      <p:pic>
        <p:nvPicPr>
          <p:cNvPr id="3089" name="Picture 6" descr="http://cdn.pimpmyspace.org/media/pms/c/so/5i/yf/ifforwebpg.gif"/>
          <p:cNvPicPr>
            <a:picLocks noChangeAspect="1" noChangeArrowheads="1" noCrop="1"/>
          </p:cNvPicPr>
          <p:nvPr/>
        </p:nvPicPr>
        <p:blipFill>
          <a:blip r:embed="rId3"/>
          <a:srcRect/>
          <a:stretch>
            <a:fillRect/>
          </a:stretch>
        </p:blipFill>
        <p:spPr bwMode="auto">
          <a:xfrm>
            <a:off x="6942139" y="3384550"/>
            <a:ext cx="19050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par>
                          <p:cTn id="16" fill="hold">
                            <p:stCondLst>
                              <p:cond delay="4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50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5500"/>
                            </p:stCondLst>
                            <p:childTnLst>
                              <p:par>
                                <p:cTn id="27" presetID="22" presetClass="entr" presetSubtype="2"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childTnLst>
                          </p:cTn>
                        </p:par>
                        <p:par>
                          <p:cTn id="30" fill="hold">
                            <p:stCondLst>
                              <p:cond delay="6000"/>
                            </p:stCondLst>
                            <p:childTnLst>
                              <p:par>
                                <p:cTn id="31" presetID="14" presetClass="entr" presetSubtype="1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0"/>
            <a:ext cx="3657600" cy="2553419"/>
            <a:chOff x="0" y="0"/>
            <a:chExt cx="3657600" cy="2553419"/>
          </a:xfrm>
        </p:grpSpPr>
        <p:pic>
          <p:nvPicPr>
            <p:cNvPr id="3" name="Picture 2" descr="http://dungfacebook.net/wp-content/uploads/2015/12/289.jpg"/>
            <p:cNvPicPr>
              <a:picLocks noChangeAspect="1" noChangeArrowheads="1"/>
            </p:cNvPicPr>
            <p:nvPr/>
          </p:nvPicPr>
          <p:blipFill>
            <a:blip r:embed="rId2"/>
            <a:srcRect/>
            <a:stretch>
              <a:fillRect/>
            </a:stretch>
          </p:blipFill>
          <p:spPr bwMode="auto">
            <a:xfrm>
              <a:off x="0" y="0"/>
              <a:ext cx="3657600" cy="2553419"/>
            </a:xfrm>
            <a:prstGeom prst="rect">
              <a:avLst/>
            </a:prstGeom>
            <a:noFill/>
          </p:spPr>
        </p:pic>
        <p:grpSp>
          <p:nvGrpSpPr>
            <p:cNvPr id="7" name="Group 6"/>
            <p:cNvGrpSpPr/>
            <p:nvPr/>
          </p:nvGrpSpPr>
          <p:grpSpPr>
            <a:xfrm>
              <a:off x="228600" y="1828800"/>
              <a:ext cx="3276600" cy="685800"/>
              <a:chOff x="381000" y="2133600"/>
              <a:chExt cx="3276600" cy="685800"/>
            </a:xfrm>
          </p:grpSpPr>
          <p:sp>
            <p:nvSpPr>
              <p:cNvPr id="5" name="Rectangle 4"/>
              <p:cNvSpPr/>
              <p:nvPr/>
            </p:nvSpPr>
            <p:spPr>
              <a:xfrm>
                <a:off x="381000" y="2133600"/>
                <a:ext cx="3276600" cy="685800"/>
              </a:xfrm>
              <a:prstGeom prst="rect">
                <a:avLst/>
              </a:prstGeom>
              <a:solidFill>
                <a:schemeClr val="bg1"/>
              </a:solidFill>
              <a:ln>
                <a:solidFill>
                  <a:srgbClr val="000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7030A0"/>
                    </a:solidFill>
                    <a:latin typeface="Times New Roman" pitchFamily="18" charset="0"/>
                    <a:cs typeface="Times New Roman" pitchFamily="18" charset="0"/>
                  </a:rPr>
                  <a:t>Hoa đào trước ngõ</a:t>
                </a:r>
              </a:p>
              <a:p>
                <a:pPr algn="ctr"/>
                <a:r>
                  <a:rPr lang="en-US" sz="2000" dirty="0" smtClean="0">
                    <a:solidFill>
                      <a:srgbClr val="7030A0"/>
                    </a:solidFill>
                    <a:latin typeface="Times New Roman" pitchFamily="18" charset="0"/>
                    <a:cs typeface="Times New Roman" pitchFamily="18" charset="0"/>
                  </a:rPr>
                  <a:t>Cười vui sáng hồng</a:t>
                </a:r>
                <a:endParaRPr lang="en-US" sz="2000" dirty="0">
                  <a:solidFill>
                    <a:srgbClr val="7030A0"/>
                  </a:solidFill>
                  <a:latin typeface="Times New Roman" pitchFamily="18" charset="0"/>
                  <a:cs typeface="Times New Roman" pitchFamily="18" charset="0"/>
                </a:endParaRPr>
              </a:p>
            </p:txBody>
          </p:sp>
          <p:sp>
            <p:nvSpPr>
              <p:cNvPr id="6" name="Oval 5"/>
              <p:cNvSpPr/>
              <p:nvPr/>
            </p:nvSpPr>
            <p:spPr>
              <a:xfrm>
                <a:off x="457200" y="2286000"/>
                <a:ext cx="457200" cy="457200"/>
              </a:xfrm>
              <a:prstGeom prst="ellipse">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latin typeface="Times New Roman" pitchFamily="18" charset="0"/>
                    <a:cs typeface="Times New Roman" pitchFamily="18" charset="0"/>
                  </a:rPr>
                  <a:t>1</a:t>
                </a:r>
                <a:endParaRPr lang="en-US" b="1" dirty="0">
                  <a:solidFill>
                    <a:srgbClr val="0000FF"/>
                  </a:solidFill>
                  <a:latin typeface="Times New Roman" pitchFamily="18" charset="0"/>
                  <a:cs typeface="Times New Roman" pitchFamily="18" charset="0"/>
                </a:endParaRPr>
              </a:p>
            </p:txBody>
          </p:sp>
        </p:grpSp>
      </p:grpSp>
      <p:grpSp>
        <p:nvGrpSpPr>
          <p:cNvPr id="30" name="Group 29"/>
          <p:cNvGrpSpPr/>
          <p:nvPr/>
        </p:nvGrpSpPr>
        <p:grpSpPr>
          <a:xfrm>
            <a:off x="4800600" y="0"/>
            <a:ext cx="4151029" cy="2565888"/>
            <a:chOff x="4800600" y="0"/>
            <a:chExt cx="4151029" cy="2565888"/>
          </a:xfrm>
        </p:grpSpPr>
        <p:pic>
          <p:nvPicPr>
            <p:cNvPr id="8" name="Picture 4" descr="http://2017.vn/images/post/2015/07/31/19/sai-gon-choi-hoa-mai-tet-tram-trieu-1.jpg"/>
            <p:cNvPicPr>
              <a:picLocks noChangeAspect="1" noChangeArrowheads="1"/>
            </p:cNvPicPr>
            <p:nvPr/>
          </p:nvPicPr>
          <p:blipFill>
            <a:blip r:embed="rId3"/>
            <a:srcRect/>
            <a:stretch>
              <a:fillRect/>
            </a:stretch>
          </p:blipFill>
          <p:spPr bwMode="auto">
            <a:xfrm>
              <a:off x="4800600" y="0"/>
              <a:ext cx="4151029" cy="2565888"/>
            </a:xfrm>
            <a:prstGeom prst="rect">
              <a:avLst/>
            </a:prstGeom>
            <a:noFill/>
          </p:spPr>
        </p:pic>
        <p:grpSp>
          <p:nvGrpSpPr>
            <p:cNvPr id="9" name="Group 8"/>
            <p:cNvGrpSpPr/>
            <p:nvPr/>
          </p:nvGrpSpPr>
          <p:grpSpPr>
            <a:xfrm>
              <a:off x="4953000" y="1828800"/>
              <a:ext cx="3276600" cy="685800"/>
              <a:chOff x="381000" y="2133600"/>
              <a:chExt cx="3276600" cy="685800"/>
            </a:xfrm>
          </p:grpSpPr>
          <p:sp>
            <p:nvSpPr>
              <p:cNvPr id="10" name="Rectangle 9"/>
              <p:cNvSpPr/>
              <p:nvPr/>
            </p:nvSpPr>
            <p:spPr>
              <a:xfrm>
                <a:off x="381000" y="2133600"/>
                <a:ext cx="3276600" cy="685800"/>
              </a:xfrm>
              <a:prstGeom prst="rect">
                <a:avLst/>
              </a:prstGeom>
              <a:solidFill>
                <a:schemeClr val="bg1"/>
              </a:solidFill>
              <a:ln>
                <a:solidFill>
                  <a:srgbClr val="000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7030A0"/>
                    </a:solidFill>
                    <a:latin typeface="Times New Roman" pitchFamily="18" charset="0"/>
                    <a:cs typeface="Times New Roman" pitchFamily="18" charset="0"/>
                  </a:rPr>
                  <a:t>Hoa mai trong vườn</a:t>
                </a:r>
              </a:p>
              <a:p>
                <a:pPr algn="ctr"/>
                <a:r>
                  <a:rPr lang="en-US" sz="2000" dirty="0" smtClean="0">
                    <a:solidFill>
                      <a:srgbClr val="7030A0"/>
                    </a:solidFill>
                    <a:latin typeface="Times New Roman" pitchFamily="18" charset="0"/>
                    <a:cs typeface="Times New Roman" pitchFamily="18" charset="0"/>
                  </a:rPr>
                  <a:t>Rung rinh cánh trắng</a:t>
                </a:r>
              </a:p>
            </p:txBody>
          </p:sp>
          <p:sp>
            <p:nvSpPr>
              <p:cNvPr id="11" name="Oval 10"/>
              <p:cNvSpPr/>
              <p:nvPr/>
            </p:nvSpPr>
            <p:spPr>
              <a:xfrm>
                <a:off x="457200" y="2286000"/>
                <a:ext cx="457200" cy="457200"/>
              </a:xfrm>
              <a:prstGeom prst="ellipse">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latin typeface="Times New Roman" pitchFamily="18" charset="0"/>
                    <a:cs typeface="Times New Roman" pitchFamily="18" charset="0"/>
                  </a:rPr>
                  <a:t>2</a:t>
                </a:r>
                <a:endParaRPr lang="en-US" b="1" dirty="0">
                  <a:solidFill>
                    <a:srgbClr val="0000FF"/>
                  </a:solidFill>
                  <a:latin typeface="Times New Roman" pitchFamily="18" charset="0"/>
                  <a:cs typeface="Times New Roman" pitchFamily="18" charset="0"/>
                </a:endParaRPr>
              </a:p>
            </p:txBody>
          </p:sp>
        </p:grpSp>
      </p:grpSp>
      <p:pic>
        <p:nvPicPr>
          <p:cNvPr id="16" name="Picture 16" descr="IMG_0600"/>
          <p:cNvPicPr>
            <a:picLocks noChangeAspect="1" noChangeArrowheads="1"/>
          </p:cNvPicPr>
          <p:nvPr/>
        </p:nvPicPr>
        <p:blipFill>
          <a:blip r:embed="rId4" cstate="print"/>
          <a:srcRect/>
          <a:stretch>
            <a:fillRect/>
          </a:stretch>
        </p:blipFill>
        <p:spPr bwMode="auto">
          <a:xfrm>
            <a:off x="5105400" y="4535805"/>
            <a:ext cx="4038600" cy="2322195"/>
          </a:xfrm>
          <a:prstGeom prst="rect">
            <a:avLst/>
          </a:prstGeom>
          <a:noFill/>
          <a:ln w="76200" cmpd="tri">
            <a:solidFill>
              <a:srgbClr val="0066FF"/>
            </a:solidFill>
            <a:miter lim="800000"/>
            <a:headEnd/>
            <a:tailEnd/>
          </a:ln>
        </p:spPr>
      </p:pic>
      <p:sp>
        <p:nvSpPr>
          <p:cNvPr id="18" name="Rectangle 17"/>
          <p:cNvSpPr/>
          <p:nvPr/>
        </p:nvSpPr>
        <p:spPr>
          <a:xfrm>
            <a:off x="5105400" y="6172200"/>
            <a:ext cx="2743200" cy="685800"/>
          </a:xfrm>
          <a:prstGeom prst="rect">
            <a:avLst/>
          </a:prstGeom>
          <a:solidFill>
            <a:schemeClr val="bg1"/>
          </a:solidFill>
          <a:ln>
            <a:solidFill>
              <a:srgbClr val="000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7030A0"/>
                </a:solidFill>
                <a:latin typeface="Times New Roman" pitchFamily="18" charset="0"/>
                <a:cs typeface="Times New Roman" pitchFamily="18" charset="0"/>
              </a:rPr>
              <a:t>Em dán tranh gà</a:t>
            </a:r>
          </a:p>
          <a:p>
            <a:pPr algn="ctr"/>
            <a:r>
              <a:rPr lang="en-US" sz="2000" dirty="0" smtClean="0">
                <a:solidFill>
                  <a:srgbClr val="7030A0"/>
                </a:solidFill>
                <a:latin typeface="Times New Roman" pitchFamily="18" charset="0"/>
                <a:cs typeface="Times New Roman" pitchFamily="18" charset="0"/>
              </a:rPr>
              <a:t>Ông treo câu đối</a:t>
            </a:r>
          </a:p>
        </p:txBody>
      </p:sp>
      <p:sp>
        <p:nvSpPr>
          <p:cNvPr id="19" name="Oval 18"/>
          <p:cNvSpPr/>
          <p:nvPr/>
        </p:nvSpPr>
        <p:spPr>
          <a:xfrm>
            <a:off x="5169195" y="6324600"/>
            <a:ext cx="382772" cy="457200"/>
          </a:xfrm>
          <a:prstGeom prst="ellipse">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latin typeface="Times New Roman" pitchFamily="18" charset="0"/>
                <a:cs typeface="Times New Roman" pitchFamily="18" charset="0"/>
              </a:rPr>
              <a:t>4</a:t>
            </a:r>
            <a:endParaRPr lang="en-US" b="1" dirty="0">
              <a:solidFill>
                <a:srgbClr val="0000FF"/>
              </a:solidFill>
              <a:latin typeface="Times New Roman" pitchFamily="18" charset="0"/>
              <a:cs typeface="Times New Roman" pitchFamily="18" charset="0"/>
            </a:endParaRPr>
          </a:p>
        </p:txBody>
      </p:sp>
      <p:grpSp>
        <p:nvGrpSpPr>
          <p:cNvPr id="13" name="Group 12"/>
          <p:cNvGrpSpPr/>
          <p:nvPr/>
        </p:nvGrpSpPr>
        <p:grpSpPr>
          <a:xfrm>
            <a:off x="5616166" y="3048000"/>
            <a:ext cx="3146834" cy="685800"/>
            <a:chOff x="381000" y="2133600"/>
            <a:chExt cx="3276600" cy="685800"/>
          </a:xfrm>
        </p:grpSpPr>
        <p:sp>
          <p:nvSpPr>
            <p:cNvPr id="14" name="Rectangle 13"/>
            <p:cNvSpPr/>
            <p:nvPr/>
          </p:nvSpPr>
          <p:spPr>
            <a:xfrm>
              <a:off x="381000" y="2133600"/>
              <a:ext cx="3276600" cy="685800"/>
            </a:xfrm>
            <a:prstGeom prst="rect">
              <a:avLst/>
            </a:prstGeom>
            <a:solidFill>
              <a:schemeClr val="bg1"/>
            </a:solidFill>
            <a:ln>
              <a:solidFill>
                <a:srgbClr val="000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7030A0"/>
                  </a:solidFill>
                  <a:latin typeface="Times New Roman" pitchFamily="18" charset="0"/>
                  <a:cs typeface="Times New Roman" pitchFamily="18" charset="0"/>
                </a:rPr>
                <a:t>Sân nhà đầy nắng</a:t>
              </a:r>
            </a:p>
            <a:p>
              <a:pPr algn="ctr"/>
              <a:r>
                <a:rPr lang="en-US" sz="2000" dirty="0" smtClean="0">
                  <a:solidFill>
                    <a:srgbClr val="7030A0"/>
                  </a:solidFill>
                  <a:latin typeface="Times New Roman" pitchFamily="18" charset="0"/>
                  <a:cs typeface="Times New Roman" pitchFamily="18" charset="0"/>
                </a:rPr>
                <a:t>Mẹ phơi áo hoa</a:t>
              </a:r>
            </a:p>
          </p:txBody>
        </p:sp>
        <p:sp>
          <p:nvSpPr>
            <p:cNvPr id="15" name="Oval 14"/>
            <p:cNvSpPr/>
            <p:nvPr/>
          </p:nvSpPr>
          <p:spPr>
            <a:xfrm>
              <a:off x="457200" y="2286000"/>
              <a:ext cx="457200" cy="457200"/>
            </a:xfrm>
            <a:prstGeom prst="ellipse">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latin typeface="Times New Roman" pitchFamily="18" charset="0"/>
                  <a:cs typeface="Times New Roman" pitchFamily="18" charset="0"/>
                </a:rPr>
                <a:t>3</a:t>
              </a:r>
              <a:endParaRPr lang="en-US" b="1" dirty="0">
                <a:solidFill>
                  <a:srgbClr val="0000FF"/>
                </a:solidFill>
                <a:latin typeface="Times New Roman" pitchFamily="18" charset="0"/>
                <a:cs typeface="Times New Roman" pitchFamily="18" charset="0"/>
              </a:endParaRPr>
            </a:p>
          </p:txBody>
        </p:sp>
      </p:grpSp>
      <p:sp>
        <p:nvSpPr>
          <p:cNvPr id="20" name="Oval 19"/>
          <p:cNvSpPr/>
          <p:nvPr/>
        </p:nvSpPr>
        <p:spPr>
          <a:xfrm>
            <a:off x="1371600" y="2667000"/>
            <a:ext cx="4244566" cy="1981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 descr="1"/>
          <p:cNvPicPr>
            <a:picLocks noChangeAspect="1" noChangeArrowheads="1"/>
          </p:cNvPicPr>
          <p:nvPr/>
        </p:nvPicPr>
        <p:blipFill>
          <a:blip r:embed="rId5">
            <a:lum bright="6000" contrast="18000"/>
          </a:blip>
          <a:srcRect/>
          <a:stretch>
            <a:fillRect/>
          </a:stretch>
        </p:blipFill>
        <p:spPr bwMode="auto">
          <a:xfrm>
            <a:off x="2396150" y="2667000"/>
            <a:ext cx="2561377" cy="1880017"/>
          </a:xfrm>
          <a:prstGeom prst="rect">
            <a:avLst/>
          </a:prstGeom>
          <a:noFill/>
        </p:spPr>
      </p:pic>
      <p:grpSp>
        <p:nvGrpSpPr>
          <p:cNvPr id="31" name="Group 30"/>
          <p:cNvGrpSpPr/>
          <p:nvPr/>
        </p:nvGrpSpPr>
        <p:grpSpPr>
          <a:xfrm>
            <a:off x="0" y="4419600"/>
            <a:ext cx="3200400" cy="2438400"/>
            <a:chOff x="0" y="4419600"/>
            <a:chExt cx="3200400" cy="2438400"/>
          </a:xfrm>
        </p:grpSpPr>
        <p:grpSp>
          <p:nvGrpSpPr>
            <p:cNvPr id="23" name="Group 22"/>
            <p:cNvGrpSpPr/>
            <p:nvPr/>
          </p:nvGrpSpPr>
          <p:grpSpPr>
            <a:xfrm>
              <a:off x="0" y="4419600"/>
              <a:ext cx="3200400" cy="2438400"/>
              <a:chOff x="381000" y="4191000"/>
              <a:chExt cx="2895599" cy="2286000"/>
            </a:xfrm>
          </p:grpSpPr>
          <p:pic>
            <p:nvPicPr>
              <p:cNvPr id="24" name="Picture 8" descr="9721471264126061"/>
              <p:cNvPicPr>
                <a:picLocks noChangeAspect="1" noChangeArrowheads="1"/>
              </p:cNvPicPr>
              <p:nvPr/>
            </p:nvPicPr>
            <p:blipFill>
              <a:blip r:embed="rId6"/>
              <a:srcRect/>
              <a:stretch>
                <a:fillRect/>
              </a:stretch>
            </p:blipFill>
            <p:spPr bwMode="auto">
              <a:xfrm>
                <a:off x="381000" y="4217504"/>
                <a:ext cx="1447800" cy="2259495"/>
              </a:xfrm>
              <a:prstGeom prst="rect">
                <a:avLst/>
              </a:prstGeom>
              <a:noFill/>
            </p:spPr>
          </p:pic>
          <p:pic>
            <p:nvPicPr>
              <p:cNvPr id="25" name="Picture 12" descr="DSC_0444-Hoa%20kieng%20ngay%20Tet"/>
              <p:cNvPicPr>
                <a:picLocks noChangeAspect="1" noChangeArrowheads="1"/>
              </p:cNvPicPr>
              <p:nvPr/>
            </p:nvPicPr>
            <p:blipFill>
              <a:blip r:embed="rId7"/>
              <a:srcRect/>
              <a:stretch>
                <a:fillRect/>
              </a:stretch>
            </p:blipFill>
            <p:spPr bwMode="auto">
              <a:xfrm>
                <a:off x="1828800" y="4191000"/>
                <a:ext cx="1447799" cy="2286000"/>
              </a:xfrm>
              <a:prstGeom prst="rect">
                <a:avLst/>
              </a:prstGeom>
              <a:solidFill>
                <a:srgbClr val="FF3300"/>
              </a:solidFill>
            </p:spPr>
          </p:pic>
        </p:grpSp>
        <p:grpSp>
          <p:nvGrpSpPr>
            <p:cNvPr id="26" name="Group 25"/>
            <p:cNvGrpSpPr/>
            <p:nvPr/>
          </p:nvGrpSpPr>
          <p:grpSpPr>
            <a:xfrm>
              <a:off x="0" y="6172200"/>
              <a:ext cx="3200400" cy="685800"/>
              <a:chOff x="381000" y="2133600"/>
              <a:chExt cx="3276600" cy="685800"/>
            </a:xfrm>
          </p:grpSpPr>
          <p:sp>
            <p:nvSpPr>
              <p:cNvPr id="27" name="Rectangle 26"/>
              <p:cNvSpPr/>
              <p:nvPr/>
            </p:nvSpPr>
            <p:spPr>
              <a:xfrm>
                <a:off x="381000" y="2133600"/>
                <a:ext cx="3276600" cy="685800"/>
              </a:xfrm>
              <a:prstGeom prst="rect">
                <a:avLst/>
              </a:prstGeom>
              <a:solidFill>
                <a:schemeClr val="bg1"/>
              </a:solidFill>
              <a:ln>
                <a:solidFill>
                  <a:srgbClr val="000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7030A0"/>
                    </a:solidFill>
                    <a:latin typeface="Times New Roman" pitchFamily="18" charset="0"/>
                    <a:cs typeface="Times New Roman" pitchFamily="18" charset="0"/>
                  </a:rPr>
                  <a:t>Sắp thêm một tuổi</a:t>
                </a:r>
              </a:p>
              <a:p>
                <a:pPr algn="ctr"/>
                <a:r>
                  <a:rPr lang="en-US" sz="2000" dirty="0" smtClean="0">
                    <a:solidFill>
                      <a:srgbClr val="7030A0"/>
                    </a:solidFill>
                    <a:latin typeface="Times New Roman" pitchFamily="18" charset="0"/>
                    <a:cs typeface="Times New Roman" pitchFamily="18" charset="0"/>
                  </a:rPr>
                  <a:t>Đất trời nở hoa.</a:t>
                </a:r>
              </a:p>
            </p:txBody>
          </p:sp>
          <p:sp>
            <p:nvSpPr>
              <p:cNvPr id="28" name="Oval 27"/>
              <p:cNvSpPr/>
              <p:nvPr/>
            </p:nvSpPr>
            <p:spPr>
              <a:xfrm>
                <a:off x="381000" y="2362200"/>
                <a:ext cx="533400" cy="457200"/>
              </a:xfrm>
              <a:prstGeom prst="ellipse">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latin typeface="Times New Roman" pitchFamily="18" charset="0"/>
                    <a:cs typeface="Times New Roman" pitchFamily="18" charset="0"/>
                  </a:rPr>
                  <a:t>5</a:t>
                </a:r>
                <a:endParaRPr lang="en-US" b="1" dirty="0">
                  <a:solidFill>
                    <a:srgbClr val="0000FF"/>
                  </a:solidFill>
                  <a:latin typeface="Times New Roman" pitchFamily="18" charset="0"/>
                  <a:cs typeface="Times New Roman"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360"/>
                                          </p:val>
                                        </p:tav>
                                        <p:tav tm="100000">
                                          <p:val>
                                            <p:fltVal val="0"/>
                                          </p:val>
                                        </p:tav>
                                      </p:tavLst>
                                    </p:anim>
                                    <p:animEffect transition="in" filter="fade">
                                      <p:cBhvr>
                                        <p:cTn id="10" dur="500"/>
                                        <p:tgtEl>
                                          <p:spTgt spid="29"/>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 calcmode="lin" valueType="num">
                                      <p:cBhvr>
                                        <p:cTn id="15" dur="500" fill="hold"/>
                                        <p:tgtEl>
                                          <p:spTgt spid="30"/>
                                        </p:tgtEl>
                                        <p:attrNameLst>
                                          <p:attrName>style.rotation</p:attrName>
                                        </p:attrNameLst>
                                      </p:cBhvr>
                                      <p:tavLst>
                                        <p:tav tm="0">
                                          <p:val>
                                            <p:fltVal val="360"/>
                                          </p:val>
                                        </p:tav>
                                        <p:tav tm="100000">
                                          <p:val>
                                            <p:fltVal val="0"/>
                                          </p:val>
                                        </p:tav>
                                      </p:tavLst>
                                    </p:anim>
                                    <p:animEffect transition="in" filter="fade">
                                      <p:cBhvr>
                                        <p:cTn id="16" dur="500"/>
                                        <p:tgtEl>
                                          <p:spTgt spid="30"/>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 calcmode="lin" valueType="num">
                                      <p:cBhvr>
                                        <p:cTn id="21" dur="500" fill="hold"/>
                                        <p:tgtEl>
                                          <p:spTgt spid="21"/>
                                        </p:tgtEl>
                                        <p:attrNameLst>
                                          <p:attrName>style.rotation</p:attrName>
                                        </p:attrNameLst>
                                      </p:cBhvr>
                                      <p:tavLst>
                                        <p:tav tm="0">
                                          <p:val>
                                            <p:fltVal val="360"/>
                                          </p:val>
                                        </p:tav>
                                        <p:tav tm="100000">
                                          <p:val>
                                            <p:fltVal val="0"/>
                                          </p:val>
                                        </p:tav>
                                      </p:tavLst>
                                    </p:anim>
                                    <p:animEffect transition="in" filter="fade">
                                      <p:cBhvr>
                                        <p:cTn id="22" dur="500"/>
                                        <p:tgtEl>
                                          <p:spTgt spid="21"/>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style.rotation</p:attrName>
                                        </p:attrNameLst>
                                      </p:cBhvr>
                                      <p:tavLst>
                                        <p:tav tm="0">
                                          <p:val>
                                            <p:fltVal val="360"/>
                                          </p:val>
                                        </p:tav>
                                        <p:tav tm="100000">
                                          <p:val>
                                            <p:fltVal val="0"/>
                                          </p:val>
                                        </p:tav>
                                      </p:tavLst>
                                    </p:anim>
                                    <p:animEffect transition="in" filter="fade">
                                      <p:cBhvr>
                                        <p:cTn id="28" dur="500"/>
                                        <p:tgtEl>
                                          <p:spTgt spid="16"/>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 calcmode="lin" valueType="num">
                                      <p:cBhvr>
                                        <p:cTn id="33" dur="500" fill="hold"/>
                                        <p:tgtEl>
                                          <p:spTgt spid="31"/>
                                        </p:tgtEl>
                                        <p:attrNameLst>
                                          <p:attrName>style.rotation</p:attrName>
                                        </p:attrNameLst>
                                      </p:cBhvr>
                                      <p:tavLst>
                                        <p:tav tm="0">
                                          <p:val>
                                            <p:fltVal val="360"/>
                                          </p:val>
                                        </p:tav>
                                        <p:tav tm="100000">
                                          <p:val>
                                            <p:fltVal val="0"/>
                                          </p:val>
                                        </p:tav>
                                      </p:tavLst>
                                    </p:anim>
                                    <p:animEffect transition="in" filter="fade">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ập huấn PP\Ảnh cho PP\Hình nền\Picture1gdsh.bmp"/>
          <p:cNvPicPr>
            <a:picLocks noChangeAspect="1" noChangeArrowheads="1"/>
          </p:cNvPicPr>
          <p:nvPr/>
        </p:nvPicPr>
        <p:blipFill>
          <a:blip r:embed="rId2"/>
          <a:srcRect/>
          <a:stretch>
            <a:fillRect/>
          </a:stretch>
        </p:blipFill>
        <p:spPr bwMode="auto">
          <a:xfrm>
            <a:off x="685800" y="6774"/>
            <a:ext cx="9144000" cy="6851226"/>
          </a:xfrm>
          <a:prstGeom prst="rect">
            <a:avLst/>
          </a:prstGeom>
          <a:noFill/>
        </p:spPr>
      </p:pic>
      <p:sp>
        <p:nvSpPr>
          <p:cNvPr id="3" name="Cloud Callout 2"/>
          <p:cNvSpPr/>
          <p:nvPr/>
        </p:nvSpPr>
        <p:spPr>
          <a:xfrm>
            <a:off x="0" y="0"/>
            <a:ext cx="8686800" cy="556260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b="1" dirty="0" smtClean="0">
                <a:latin typeface="Times New Roman" pitchFamily="18" charset="0"/>
                <a:cs typeface="Times New Roman" pitchFamily="18" charset="0"/>
              </a:rPr>
              <a:t>3 . Kết thúc:</a:t>
            </a:r>
          </a:p>
          <a:p>
            <a:pPr>
              <a:buFontTx/>
              <a:buChar char="-"/>
            </a:pPr>
            <a:r>
              <a:rPr lang="en-US" sz="2400" dirty="0" smtClean="0">
                <a:latin typeface="Times New Roman" pitchFamily="18" charset="0"/>
                <a:cs typeface="Times New Roman" pitchFamily="18" charset="0"/>
              </a:rPr>
              <a:t>Hôm nay các con được học bài thơ gì ?</a:t>
            </a:r>
          </a:p>
          <a:p>
            <a:pPr>
              <a:buFontTx/>
              <a:buChar char="-"/>
            </a:pPr>
            <a:r>
              <a:rPr lang="en-US" sz="2400" dirty="0" smtClean="0">
                <a:latin typeface="Times New Roman" pitchFamily="18" charset="0"/>
                <a:cs typeface="Times New Roman" pitchFamily="18" charset="0"/>
              </a:rPr>
              <a:t>Giáo dục : Tết đến các con được thêm một tuổi mới vì vậy các con phải ngoan ngoãn vâng lời ông bà bố mẹ.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ập huấn PP\Ảnh cho PP\Hình nền\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TextBox 3"/>
          <p:cNvSpPr txBox="1"/>
          <p:nvPr/>
        </p:nvSpPr>
        <p:spPr>
          <a:xfrm>
            <a:off x="-1066800" y="914400"/>
            <a:ext cx="184731" cy="369332"/>
          </a:xfrm>
          <a:prstGeom prst="rect">
            <a:avLst/>
          </a:prstGeom>
          <a:noFill/>
        </p:spPr>
        <p:txBody>
          <a:bodyPr wrap="none" rtlCol="0">
            <a:spAutoFit/>
          </a:bodyPr>
          <a:lstStyle/>
          <a:p>
            <a:endParaRPr lang="en-US" dirty="0"/>
          </a:p>
        </p:txBody>
      </p:sp>
      <p:sp>
        <p:nvSpPr>
          <p:cNvPr id="6" name="WordArt 8"/>
          <p:cNvSpPr>
            <a:spLocks noChangeArrowheads="1" noChangeShapeType="1" noTextEdit="1"/>
          </p:cNvSpPr>
          <p:nvPr/>
        </p:nvSpPr>
        <p:spPr bwMode="auto">
          <a:xfrm>
            <a:off x="914400" y="304800"/>
            <a:ext cx="7620000" cy="1828800"/>
          </a:xfrm>
          <a:prstGeom prst="rect">
            <a:avLst/>
          </a:prstGeom>
        </p:spPr>
        <p:txBody>
          <a:bodyPr wrap="none" fromWordArt="1">
            <a:prstTxWarp prst="textDeflate">
              <a:avLst>
                <a:gd name="adj" fmla="val 26227"/>
              </a:avLst>
            </a:prstTxWarp>
          </a:bodyPr>
          <a:lstStyle/>
          <a:p>
            <a:pPr algn="ctr"/>
            <a:r>
              <a:rPr lang="vi-VN" sz="3600" b="1" kern="10" dirty="0" smtClean="0">
                <a:ln w="9525">
                  <a:solidFill>
                    <a:srgbClr val="000000"/>
                  </a:solidFill>
                  <a:round/>
                  <a:headEnd/>
                  <a:tailEnd/>
                </a:ln>
                <a:solidFill>
                  <a:srgbClr val="000000"/>
                </a:solidFill>
                <a:latin typeface="Times New Roman"/>
                <a:cs typeface="Times New Roman"/>
              </a:rPr>
              <a:t>Chúc</a:t>
            </a:r>
            <a:r>
              <a:rPr lang="en-US" sz="3600" b="1" kern="10" dirty="0" smtClean="0">
                <a:ln w="9525">
                  <a:solidFill>
                    <a:srgbClr val="000000"/>
                  </a:solidFill>
                  <a:round/>
                  <a:headEnd/>
                  <a:tailEnd/>
                </a:ln>
                <a:solidFill>
                  <a:srgbClr val="000000"/>
                </a:solidFill>
                <a:latin typeface="Times New Roman"/>
                <a:cs typeface="Times New Roman"/>
              </a:rPr>
              <a:t> mừng năm mới</a:t>
            </a:r>
            <a:endParaRPr lang="en-US" sz="3600" b="1" kern="10" dirty="0">
              <a:ln w="9525">
                <a:solidFill>
                  <a:srgbClr val="000000"/>
                </a:solidFill>
                <a:round/>
                <a:headEnd/>
                <a:tailEnd/>
              </a:ln>
              <a:solidFill>
                <a:srgbClr val="000000"/>
              </a:solidFill>
              <a:latin typeface="Times New Roman"/>
              <a:cs typeface="Times New Roman"/>
            </a:endParaRPr>
          </a:p>
        </p:txBody>
      </p:sp>
      <p:sp>
        <p:nvSpPr>
          <p:cNvPr id="7" name="Rectangle 6"/>
          <p:cNvSpPr/>
          <p:nvPr/>
        </p:nvSpPr>
        <p:spPr>
          <a:xfrm>
            <a:off x="0" y="2209800"/>
            <a:ext cx="9144000" cy="2123658"/>
          </a:xfrm>
          <a:prstGeom prst="rect">
            <a:avLst/>
          </a:prstGeom>
          <a:noFill/>
        </p:spPr>
        <p:txBody>
          <a:bodyPr wrap="square" lIns="91440" tIns="45720" rIns="91440" bIns="45720">
            <a:spAutoFit/>
          </a:bodyPr>
          <a:lstStyle/>
          <a:p>
            <a:pPr algn="ctr"/>
            <a:r>
              <a:rPr lang="en-US" sz="6600" b="1" cap="none" spc="0" dirty="0" smtClean="0">
                <a:ln w="18000">
                  <a:solidFill>
                    <a:schemeClr val="accent2">
                      <a:satMod val="140000"/>
                    </a:schemeClr>
                  </a:solidFill>
                  <a:prstDash val="solid"/>
                  <a:miter lim="800000"/>
                </a:ln>
                <a:noFill/>
                <a:effectLst>
                  <a:outerShdw blurRad="38100" dist="38100" dir="2700000" algn="tl">
                    <a:srgbClr val="000000">
                      <a:alpha val="43137"/>
                    </a:srgbClr>
                  </a:outerShdw>
                </a:effectLst>
              </a:rPr>
              <a:t>Chúc các cô </a:t>
            </a:r>
          </a:p>
          <a:p>
            <a:pPr algn="ctr"/>
            <a:r>
              <a:rPr lang="en-US" sz="6600" b="1" cap="none" spc="0" dirty="0" smtClean="0">
                <a:ln w="18000">
                  <a:solidFill>
                    <a:schemeClr val="accent2">
                      <a:satMod val="140000"/>
                    </a:schemeClr>
                  </a:solidFill>
                  <a:prstDash val="solid"/>
                  <a:miter lim="800000"/>
                </a:ln>
                <a:noFill/>
                <a:effectLst>
                  <a:outerShdw blurRad="38100" dist="38100" dir="2700000" algn="tl">
                    <a:srgbClr val="000000">
                      <a:alpha val="43137"/>
                    </a:srgbClr>
                  </a:outerShdw>
                </a:effectLst>
              </a:rPr>
              <a:t>an khang - thịnh vượng</a:t>
            </a:r>
            <a:endParaRPr lang="en-US" sz="6600" b="1" cap="none" spc="0" dirty="0">
              <a:ln w="18000">
                <a:solidFill>
                  <a:schemeClr val="accent2">
                    <a:satMod val="140000"/>
                  </a:schemeClr>
                </a:solidFill>
                <a:prstDash val="solid"/>
                <a:miter lim="800000"/>
              </a:ln>
              <a:no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385" decel="100000"/>
                                        <p:tgtEl>
                                          <p:spTgt spid="7"/>
                                        </p:tgtEl>
                                      </p:cBhvr>
                                    </p:animEffect>
                                    <p:animScale>
                                      <p:cBhvr>
                                        <p:cTn id="13" dur="385" decel="100000"/>
                                        <p:tgtEl>
                                          <p:spTgt spid="7"/>
                                        </p:tgtEl>
                                      </p:cBhvr>
                                      <p:from x="10000" y="10000"/>
                                      <p:to x="200000" y="450000"/>
                                    </p:animScale>
                                    <p:animScale>
                                      <p:cBhvr>
                                        <p:cTn id="14" dur="615" accel="100000" fill="hold">
                                          <p:stCondLst>
                                            <p:cond delay="385"/>
                                          </p:stCondLst>
                                        </p:cTn>
                                        <p:tgtEl>
                                          <p:spTgt spid="7"/>
                                        </p:tgtEl>
                                      </p:cBhvr>
                                      <p:from x="200000" y="450000"/>
                                      <p:to x="100000" y="100000"/>
                                    </p:animScale>
                                    <p:set>
                                      <p:cBhvr>
                                        <p:cTn id="15" dur="385" fill="hold"/>
                                        <p:tgtEl>
                                          <p:spTgt spid="7"/>
                                        </p:tgtEl>
                                        <p:attrNameLst>
                                          <p:attrName>ppt_x</p:attrName>
                                        </p:attrNameLst>
                                      </p:cBhvr>
                                      <p:to>
                                        <p:strVal val="(0.5)"/>
                                      </p:to>
                                    </p:set>
                                    <p:anim from="(0.5)" to="(#ppt_x)" calcmode="lin" valueType="num">
                                      <p:cBhvr>
                                        <p:cTn id="16" dur="615" accel="100000" fill="hold">
                                          <p:stCondLst>
                                            <p:cond delay="385"/>
                                          </p:stCondLst>
                                        </p:cTn>
                                        <p:tgtEl>
                                          <p:spTgt spid="7"/>
                                        </p:tgtEl>
                                        <p:attrNameLst>
                                          <p:attrName>ppt_x</p:attrName>
                                        </p:attrNameLst>
                                      </p:cBhvr>
                                    </p:anim>
                                    <p:set>
                                      <p:cBhvr>
                                        <p:cTn id="17" dur="385" fill="hold"/>
                                        <p:tgtEl>
                                          <p:spTgt spid="7"/>
                                        </p:tgtEl>
                                        <p:attrNameLst>
                                          <p:attrName>ppt_y</p:attrName>
                                        </p:attrNameLst>
                                      </p:cBhvr>
                                      <p:to>
                                        <p:strVal val="(#ppt_y+0.4)"/>
                                      </p:to>
                                    </p:set>
                                    <p:anim from="(#ppt_y+0.4)" to="(#ppt_y)" calcmode="lin" valueType="num">
                                      <p:cBhvr>
                                        <p:cTn id="18" dur="615" accel="100000" fill="hold">
                                          <p:stCondLst>
                                            <p:cond delay="385"/>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4" name="Picture 12" descr="http://images.yume.vn/blog/200904/17/12785471239977992.gif"/>
          <p:cNvPicPr>
            <a:picLocks noChangeAspect="1" noChangeArrowheads="1" noCrop="1"/>
          </p:cNvPicPr>
          <p:nvPr/>
        </p:nvPicPr>
        <p:blipFill>
          <a:blip r:embed="rId3"/>
          <a:srcRect/>
          <a:stretch>
            <a:fillRect/>
          </a:stretch>
        </p:blipFill>
        <p:spPr bwMode="auto">
          <a:xfrm>
            <a:off x="7843838" y="4168775"/>
            <a:ext cx="762000" cy="2857500"/>
          </a:xfrm>
          <a:prstGeom prst="rect">
            <a:avLst/>
          </a:prstGeom>
          <a:noFill/>
          <a:ln w="9525">
            <a:noFill/>
            <a:miter lim="800000"/>
            <a:headEnd/>
            <a:tailEnd/>
          </a:ln>
        </p:spPr>
      </p:pic>
      <p:pic>
        <p:nvPicPr>
          <p:cNvPr id="5125" name="Picture 23" descr="1181071cimzwdep76-1--123412"/>
          <p:cNvPicPr>
            <a:picLocks noChangeAspect="1" noChangeArrowheads="1" noCrop="1"/>
          </p:cNvPicPr>
          <p:nvPr/>
        </p:nvPicPr>
        <p:blipFill>
          <a:blip r:embed="rId4"/>
          <a:srcRect/>
          <a:stretch>
            <a:fillRect/>
          </a:stretch>
        </p:blipFill>
        <p:spPr bwMode="auto">
          <a:xfrm rot="5201178">
            <a:off x="6975475" y="-723899"/>
            <a:ext cx="674687" cy="2246312"/>
          </a:xfrm>
          <a:prstGeom prst="rect">
            <a:avLst/>
          </a:prstGeom>
          <a:noFill/>
          <a:ln w="9525">
            <a:noFill/>
            <a:miter lim="800000"/>
            <a:headEnd/>
            <a:tailEnd/>
          </a:ln>
        </p:spPr>
      </p:pic>
      <p:pic>
        <p:nvPicPr>
          <p:cNvPr id="5126" name="Picture 23" descr="1181071cimzwdep76-1--123412"/>
          <p:cNvPicPr>
            <a:picLocks noChangeAspect="1" noChangeArrowheads="1" noCrop="1"/>
          </p:cNvPicPr>
          <p:nvPr/>
        </p:nvPicPr>
        <p:blipFill>
          <a:blip r:embed="rId4"/>
          <a:srcRect/>
          <a:stretch>
            <a:fillRect/>
          </a:stretch>
        </p:blipFill>
        <p:spPr bwMode="auto">
          <a:xfrm>
            <a:off x="8382000" y="93663"/>
            <a:ext cx="674688" cy="2246312"/>
          </a:xfrm>
          <a:prstGeom prst="rect">
            <a:avLst/>
          </a:prstGeom>
          <a:noFill/>
          <a:ln w="9525">
            <a:noFill/>
            <a:miter lim="800000"/>
            <a:headEnd/>
            <a:tailEnd/>
          </a:ln>
        </p:spPr>
      </p:pic>
      <p:pic>
        <p:nvPicPr>
          <p:cNvPr id="5127" name="Picture 23" descr="1181071cimzwdep76-1--123412"/>
          <p:cNvPicPr>
            <a:picLocks noChangeAspect="1" noChangeArrowheads="1" noCrop="1"/>
          </p:cNvPicPr>
          <p:nvPr/>
        </p:nvPicPr>
        <p:blipFill>
          <a:blip r:embed="rId4"/>
          <a:srcRect/>
          <a:stretch>
            <a:fillRect/>
          </a:stretch>
        </p:blipFill>
        <p:spPr bwMode="auto">
          <a:xfrm rot="10255323">
            <a:off x="14288" y="4572000"/>
            <a:ext cx="674687" cy="2246313"/>
          </a:xfrm>
          <a:prstGeom prst="rect">
            <a:avLst/>
          </a:prstGeom>
          <a:noFill/>
          <a:ln w="9525">
            <a:noFill/>
            <a:miter lim="800000"/>
            <a:headEnd/>
            <a:tailEnd/>
          </a:ln>
        </p:spPr>
      </p:pic>
      <p:pic>
        <p:nvPicPr>
          <p:cNvPr id="5128" name="Picture 23" descr="1181071cimzwdep76-1--123412"/>
          <p:cNvPicPr>
            <a:picLocks noChangeAspect="1" noChangeArrowheads="1" noCrop="1"/>
          </p:cNvPicPr>
          <p:nvPr/>
        </p:nvPicPr>
        <p:blipFill>
          <a:blip r:embed="rId4"/>
          <a:srcRect/>
          <a:stretch>
            <a:fillRect/>
          </a:stretch>
        </p:blipFill>
        <p:spPr bwMode="auto">
          <a:xfrm rot="-5558681">
            <a:off x="1409700" y="5346701"/>
            <a:ext cx="674687" cy="2246312"/>
          </a:xfrm>
          <a:prstGeom prst="rect">
            <a:avLst/>
          </a:prstGeom>
          <a:noFill/>
          <a:ln w="9525">
            <a:noFill/>
            <a:miter lim="800000"/>
            <a:headEnd/>
            <a:tailEnd/>
          </a:ln>
        </p:spPr>
      </p:pic>
      <p:sp>
        <p:nvSpPr>
          <p:cNvPr id="9" name="Title 4"/>
          <p:cNvSpPr txBox="1">
            <a:spLocks/>
          </p:cNvSpPr>
          <p:nvPr/>
        </p:nvSpPr>
        <p:spPr>
          <a:xfrm>
            <a:off x="1295400" y="381000"/>
            <a:ext cx="5715000" cy="1417638"/>
          </a:xfrm>
          <a:prstGeom prst="cloud">
            <a:avLst/>
          </a:prstGeom>
          <a:solidFill>
            <a:srgbClr val="FFFF00"/>
          </a:solidFill>
          <a:ln w="25400" cap="flat" cmpd="sng" algn="ctr">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800000"/>
                </a:solidFill>
                <a:effectLst/>
                <a:uLnTx/>
                <a:uFillTx/>
                <a:latin typeface="Times New Roman" pitchFamily="18" charset="0"/>
                <a:ea typeface="+mn-ea"/>
                <a:cs typeface="Times New Roman" pitchFamily="18" charset="0"/>
              </a:rPr>
              <a:t>Chuẩn bị</a:t>
            </a:r>
            <a:endParaRPr kumimoji="0" lang="en-US"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Oval 12"/>
          <p:cNvSpPr/>
          <p:nvPr/>
        </p:nvSpPr>
        <p:spPr>
          <a:xfrm>
            <a:off x="304800" y="2133600"/>
            <a:ext cx="3276600" cy="3276600"/>
          </a:xfrm>
          <a:prstGeom prst="ellipse">
            <a:avLst/>
          </a:prstGeom>
          <a:ln>
            <a:solidFill>
              <a:srgbClr val="800000"/>
            </a:solidFill>
          </a:ln>
        </p:spPr>
        <p:style>
          <a:lnRef idx="2">
            <a:schemeClr val="dk1"/>
          </a:lnRef>
          <a:fillRef idx="1">
            <a:schemeClr val="lt1"/>
          </a:fillRef>
          <a:effectRef idx="0">
            <a:schemeClr val="dk1"/>
          </a:effectRef>
          <a:fontRef idx="minor">
            <a:schemeClr val="dk1"/>
          </a:fontRef>
        </p:style>
        <p:txBody>
          <a:bodyPr anchor="ctr"/>
          <a:lstStyle/>
          <a:p>
            <a:r>
              <a:rPr lang="en-US" b="1" dirty="0" smtClean="0">
                <a:solidFill>
                  <a:srgbClr val="0070C0"/>
                </a:solidFill>
                <a:latin typeface="Times New Roman" pitchFamily="18" charset="0"/>
                <a:cs typeface="Times New Roman" pitchFamily="18" charset="0"/>
              </a:rPr>
              <a:t>*Đồ dùng của cô</a:t>
            </a:r>
          </a:p>
          <a:p>
            <a:r>
              <a:rPr lang="en-US" dirty="0" smtClean="0">
                <a:solidFill>
                  <a:srgbClr val="0070C0"/>
                </a:solidFill>
                <a:latin typeface="Times New Roman" pitchFamily="18" charset="0"/>
                <a:cs typeface="Times New Roman" pitchFamily="18" charset="0"/>
              </a:rPr>
              <a:t>- Tranh,hình ảnh minh họa bài thơ.</a:t>
            </a:r>
          </a:p>
          <a:p>
            <a:pPr>
              <a:buFontTx/>
              <a:buChar char="-"/>
            </a:pPr>
            <a:r>
              <a:rPr lang="en-US" dirty="0" smtClean="0">
                <a:solidFill>
                  <a:srgbClr val="0070C0"/>
                </a:solidFill>
                <a:latin typeface="Times New Roman" pitchFamily="18" charset="0"/>
                <a:cs typeface="Times New Roman" pitchFamily="18" charset="0"/>
              </a:rPr>
              <a:t>Loa đài,máy tính que chỉ,hai bảng nhám dính.</a:t>
            </a:r>
          </a:p>
          <a:p>
            <a:pPr>
              <a:buFontTx/>
              <a:buChar char="-"/>
            </a:pPr>
            <a:r>
              <a:rPr lang="en-US" dirty="0" smtClean="0">
                <a:solidFill>
                  <a:srgbClr val="0070C0"/>
                </a:solidFill>
                <a:latin typeface="Times New Roman" pitchFamily="18" charset="0"/>
                <a:cs typeface="Times New Roman" pitchFamily="18" charset="0"/>
              </a:rPr>
              <a:t>Video phiên chợ tết</a:t>
            </a:r>
          </a:p>
          <a:p>
            <a:pPr>
              <a:buFontTx/>
              <a:buChar char="-"/>
            </a:pPr>
            <a:r>
              <a:rPr lang="en-US" dirty="0" smtClean="0">
                <a:solidFill>
                  <a:srgbClr val="0070C0"/>
                </a:solidFill>
                <a:latin typeface="Times New Roman" pitchFamily="18" charset="0"/>
                <a:cs typeface="Times New Roman" pitchFamily="18" charset="0"/>
              </a:rPr>
              <a:t>Nhạc bài hát “ Sắp đến tết rồi ”</a:t>
            </a:r>
            <a:endParaRPr lang="en-US" dirty="0">
              <a:solidFill>
                <a:srgbClr val="0070C0"/>
              </a:solidFill>
              <a:latin typeface="Times New Roman" pitchFamily="18" charset="0"/>
              <a:cs typeface="Times New Roman" pitchFamily="18" charset="0"/>
            </a:endParaRPr>
          </a:p>
        </p:txBody>
      </p:sp>
      <p:sp>
        <p:nvSpPr>
          <p:cNvPr id="14" name="Oval 13"/>
          <p:cNvSpPr/>
          <p:nvPr/>
        </p:nvSpPr>
        <p:spPr>
          <a:xfrm>
            <a:off x="4495800" y="1981200"/>
            <a:ext cx="3657600" cy="3200400"/>
          </a:xfrm>
          <a:prstGeom prst="ellipse">
            <a:avLst/>
          </a:prstGeom>
          <a:ln>
            <a:solidFill>
              <a:srgbClr val="800000"/>
            </a:solidFill>
          </a:ln>
        </p:spPr>
        <p:style>
          <a:lnRef idx="2">
            <a:schemeClr val="dk1"/>
          </a:lnRef>
          <a:fillRef idx="1">
            <a:schemeClr val="lt1"/>
          </a:fillRef>
          <a:effectRef idx="0">
            <a:schemeClr val="dk1"/>
          </a:effectRef>
          <a:fontRef idx="minor">
            <a:schemeClr val="dk1"/>
          </a:fontRef>
        </p:style>
        <p:txBody>
          <a:bodyPr anchor="ctr"/>
          <a:lstStyle/>
          <a:p>
            <a:r>
              <a:rPr lang="en-US" dirty="0" smtClean="0">
                <a:solidFill>
                  <a:srgbClr val="0070C0"/>
                </a:solidFill>
                <a:latin typeface="Times New Roman" pitchFamily="18" charset="0"/>
                <a:cs typeface="Times New Roman" pitchFamily="18" charset="0"/>
              </a:rPr>
              <a:t>* Đồ dùng của trẻ :</a:t>
            </a:r>
          </a:p>
          <a:p>
            <a:pPr>
              <a:buFontTx/>
              <a:buChar char="-"/>
            </a:pPr>
            <a:r>
              <a:rPr lang="en-US" dirty="0" smtClean="0">
                <a:solidFill>
                  <a:srgbClr val="0070C0"/>
                </a:solidFill>
                <a:latin typeface="Times New Roman" pitchFamily="18" charset="0"/>
                <a:cs typeface="Times New Roman" pitchFamily="18" charset="0"/>
              </a:rPr>
              <a:t>Ghế ngồi.</a:t>
            </a:r>
          </a:p>
          <a:p>
            <a:pPr>
              <a:buFontTx/>
              <a:buChar char="-"/>
            </a:pPr>
            <a:r>
              <a:rPr lang="en-US" dirty="0" smtClean="0">
                <a:solidFill>
                  <a:srgbClr val="0070C0"/>
                </a:solidFill>
                <a:latin typeface="Times New Roman" pitchFamily="18" charset="0"/>
                <a:cs typeface="Times New Roman" pitchFamily="18" charset="0"/>
              </a:rPr>
              <a:t>Tranh vẽ  hoa đào,hoa mai,ông treo câu đối,em dán tranh gà,mẹ phơi áo hoa,em be cầm bao lì xì.</a:t>
            </a:r>
            <a:endParaRPr lang="en-US" dirty="0">
              <a:solidFill>
                <a:srgbClr val="0070C0"/>
              </a:solidFill>
              <a:latin typeface="Times New Roman" pitchFamily="18" charset="0"/>
              <a:cs typeface="Times New Roman" pitchFamily="18" charset="0"/>
            </a:endParaRPr>
          </a:p>
        </p:txBody>
      </p:sp>
      <p:sp>
        <p:nvSpPr>
          <p:cNvPr id="15" name="Right Arrow 14"/>
          <p:cNvSpPr/>
          <p:nvPr/>
        </p:nvSpPr>
        <p:spPr>
          <a:xfrm rot="3275460">
            <a:off x="4404662" y="1927848"/>
            <a:ext cx="882907" cy="387098"/>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6" name="Right Arrow 15"/>
          <p:cNvSpPr/>
          <p:nvPr/>
        </p:nvSpPr>
        <p:spPr>
          <a:xfrm rot="8991965">
            <a:off x="2617904" y="1834299"/>
            <a:ext cx="1036829" cy="387098"/>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plus(in)">
                                      <p:cBhvr>
                                        <p:cTn id="7" dur="1000"/>
                                        <p:tgtEl>
                                          <p:spTgt spid="9"/>
                                        </p:tgtEl>
                                      </p:cBhvr>
                                    </p:animEffect>
                                  </p:childTnLst>
                                </p:cTn>
                              </p:par>
                            </p:childTnLst>
                          </p:cTn>
                        </p:par>
                        <p:par>
                          <p:cTn id="8" fill="hold">
                            <p:stCondLst>
                              <p:cond delay="1000"/>
                            </p:stCondLst>
                            <p:childTnLst>
                              <p:par>
                                <p:cTn id="9" presetID="34"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from="(-#ppt_w/2)" to="(#ppt_x)" calcmode="lin" valueType="num">
                                      <p:cBhvr>
                                        <p:cTn id="11" dur="600" fill="hold">
                                          <p:stCondLst>
                                            <p:cond delay="0"/>
                                          </p:stCondLst>
                                        </p:cTn>
                                        <p:tgtEl>
                                          <p:spTgt spid="13"/>
                                        </p:tgtEl>
                                        <p:attrNameLst>
                                          <p:attrName>ppt_x</p:attrName>
                                        </p:attrNameLst>
                                      </p:cBhvr>
                                    </p:anim>
                                    <p:anim from="0" to="-1.0" calcmode="lin" valueType="num">
                                      <p:cBhvr>
                                        <p:cTn id="12" dur="200" decel="50000" autoRev="1" fill="hold">
                                          <p:stCondLst>
                                            <p:cond delay="600"/>
                                          </p:stCondLst>
                                        </p:cTn>
                                        <p:tgtEl>
                                          <p:spTgt spid="13"/>
                                        </p:tgtEl>
                                        <p:attrNameLst>
                                          <p:attrName>xshear</p:attrName>
                                        </p:attrNameLst>
                                      </p:cBhvr>
                                    </p:anim>
                                    <p:animScale>
                                      <p:cBhvr>
                                        <p:cTn id="13" dur="200" decel="100000" autoRev="1" fill="hold">
                                          <p:stCondLst>
                                            <p:cond delay="600"/>
                                          </p:stCondLst>
                                        </p:cTn>
                                        <p:tgtEl>
                                          <p:spTgt spid="13"/>
                                        </p:tgtEl>
                                      </p:cBhvr>
                                      <p:from x="100000" y="100000"/>
                                      <p:to x="80000" y="100000"/>
                                    </p:animScale>
                                    <p:anim by="(#ppt_h/3+#ppt_w*0.1)" calcmode="lin" valueType="num">
                                      <p:cBhvr additive="sum">
                                        <p:cTn id="14" dur="200" decel="100000" autoRev="1" fill="hold">
                                          <p:stCondLst>
                                            <p:cond delay="600"/>
                                          </p:stCondLst>
                                        </p:cTn>
                                        <p:tgtEl>
                                          <p:spTgt spid="13"/>
                                        </p:tgtEl>
                                        <p:attrNameLst>
                                          <p:attrName>ppt_x</p:attrName>
                                        </p:attrNameLst>
                                      </p:cBhvr>
                                    </p:anim>
                                  </p:childTnLst>
                                </p:cTn>
                              </p:par>
                            </p:childTnLst>
                          </p:cTn>
                        </p:par>
                        <p:par>
                          <p:cTn id="15" fill="hold">
                            <p:stCondLst>
                              <p:cond delay="2000"/>
                            </p:stCondLst>
                            <p:childTnLst>
                              <p:par>
                                <p:cTn id="16" presetID="5" presetClass="entr" presetSubtype="5"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heckerboard(down)">
                                      <p:cBhvr>
                                        <p:cTn id="18" dur="500"/>
                                        <p:tgtEl>
                                          <p:spTgt spid="16"/>
                                        </p:tgtEl>
                                      </p:cBhvr>
                                    </p:animEffect>
                                  </p:childTnLst>
                                </p:cTn>
                              </p:par>
                            </p:childTnLst>
                          </p:cTn>
                        </p:par>
                        <p:par>
                          <p:cTn id="19" fill="hold">
                            <p:stCondLst>
                              <p:cond delay="2500"/>
                            </p:stCondLst>
                            <p:childTnLst>
                              <p:par>
                                <p:cTn id="20" presetID="22" presetClass="entr" presetSubtype="2"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3000"/>
                            </p:stCondLst>
                            <p:childTnLst>
                              <p:par>
                                <p:cTn id="24" presetID="34"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from="(-#ppt_w/2)" to="(#ppt_x)" calcmode="lin" valueType="num">
                                      <p:cBhvr>
                                        <p:cTn id="26" dur="600" fill="hold">
                                          <p:stCondLst>
                                            <p:cond delay="0"/>
                                          </p:stCondLst>
                                        </p:cTn>
                                        <p:tgtEl>
                                          <p:spTgt spid="15"/>
                                        </p:tgtEl>
                                        <p:attrNameLst>
                                          <p:attrName>ppt_x</p:attrName>
                                        </p:attrNameLst>
                                      </p:cBhvr>
                                    </p:anim>
                                    <p:anim from="0" to="-1.0" calcmode="lin" valueType="num">
                                      <p:cBhvr>
                                        <p:cTn id="27" dur="200" decel="50000" autoRev="1" fill="hold">
                                          <p:stCondLst>
                                            <p:cond delay="600"/>
                                          </p:stCondLst>
                                        </p:cTn>
                                        <p:tgtEl>
                                          <p:spTgt spid="15"/>
                                        </p:tgtEl>
                                        <p:attrNameLst>
                                          <p:attrName>xshear</p:attrName>
                                        </p:attrNameLst>
                                      </p:cBhvr>
                                    </p:anim>
                                    <p:animScale>
                                      <p:cBhvr>
                                        <p:cTn id="28" dur="200" decel="100000" autoRev="1" fill="hold">
                                          <p:stCondLst>
                                            <p:cond delay="600"/>
                                          </p:stCondLst>
                                        </p:cTn>
                                        <p:tgtEl>
                                          <p:spTgt spid="15"/>
                                        </p:tgtEl>
                                      </p:cBhvr>
                                      <p:from x="100000" y="100000"/>
                                      <p:to x="80000" y="100000"/>
                                    </p:animScale>
                                    <p:anim by="(#ppt_h/3+#ppt_w*0.1)" calcmode="lin" valueType="num">
                                      <p:cBhvr additive="sum">
                                        <p:cTn id="29" dur="200" decel="100000" autoRev="1" fill="hold">
                                          <p:stCondLst>
                                            <p:cond delay="600"/>
                                          </p:stCondLst>
                                        </p:cTn>
                                        <p:tgtEl>
                                          <p:spTgt spid="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ext Box 4"/>
          <p:cNvSpPr txBox="1">
            <a:spLocks noChangeArrowheads="1"/>
          </p:cNvSpPr>
          <p:nvPr/>
        </p:nvSpPr>
        <p:spPr bwMode="auto">
          <a:xfrm>
            <a:off x="581026" y="800100"/>
            <a:ext cx="8562974" cy="4770537"/>
          </a:xfrm>
          <a:prstGeom prst="rect">
            <a:avLst/>
          </a:prstGeom>
          <a:noFill/>
          <a:ln w="9525">
            <a:noFill/>
            <a:miter lim="800000"/>
            <a:headEnd/>
            <a:tailEnd/>
          </a:ln>
          <a:effectLst/>
        </p:spPr>
        <p:txBody>
          <a:bodyPr wrap="square">
            <a:spAutoFit/>
          </a:bodyPr>
          <a:lstStyle/>
          <a:p>
            <a:pPr>
              <a:spcBef>
                <a:spcPct val="50000"/>
              </a:spcBef>
            </a:pPr>
            <a:endParaRPr lang="en-US" sz="2400" b="1" dirty="0">
              <a:solidFill>
                <a:srgbClr val="000099"/>
              </a:solidFill>
              <a:latin typeface="Times New Roman" pitchFamily="18" charset="0"/>
            </a:endParaRPr>
          </a:p>
          <a:p>
            <a:pPr>
              <a:spcBef>
                <a:spcPct val="50000"/>
              </a:spcBef>
            </a:pPr>
            <a:r>
              <a:rPr lang="en-US" sz="4000" b="1" i="1" dirty="0">
                <a:solidFill>
                  <a:srgbClr val="000099"/>
                </a:solidFill>
                <a:latin typeface="Times New Roman" pitchFamily="18" charset="0"/>
              </a:rPr>
              <a:t>* Ổn định tổ </a:t>
            </a:r>
            <a:r>
              <a:rPr lang="en-US" sz="4000" b="1" i="1" dirty="0" smtClean="0">
                <a:solidFill>
                  <a:srgbClr val="000099"/>
                </a:solidFill>
                <a:latin typeface="Times New Roman" pitchFamily="18" charset="0"/>
              </a:rPr>
              <a:t>chức + gây hứng thú</a:t>
            </a:r>
            <a:endParaRPr lang="en-US" sz="4000" b="1" i="1" dirty="0">
              <a:solidFill>
                <a:srgbClr val="000099"/>
              </a:solidFill>
              <a:latin typeface="Times New Roman" pitchFamily="18" charset="0"/>
            </a:endParaRPr>
          </a:p>
          <a:p>
            <a:pPr>
              <a:spcBef>
                <a:spcPct val="50000"/>
              </a:spcBef>
              <a:buFontTx/>
              <a:buChar char="-"/>
            </a:pPr>
            <a:r>
              <a:rPr lang="en-US" sz="4000" dirty="0">
                <a:solidFill>
                  <a:srgbClr val="000099"/>
                </a:solidFill>
                <a:latin typeface="Times New Roman" pitchFamily="18" charset="0"/>
              </a:rPr>
              <a:t> </a:t>
            </a:r>
            <a:r>
              <a:rPr lang="en-US" sz="4000" dirty="0" smtClean="0">
                <a:solidFill>
                  <a:srgbClr val="000099"/>
                </a:solidFill>
                <a:latin typeface="Times New Roman" pitchFamily="18" charset="0"/>
              </a:rPr>
              <a:t>Cô và trẻ hát bài hát:“ Sắp đến tết rồi ”</a:t>
            </a:r>
            <a:endParaRPr lang="en-US" sz="4000" dirty="0">
              <a:solidFill>
                <a:srgbClr val="000099"/>
              </a:solidFill>
              <a:latin typeface="Times New Roman" pitchFamily="18" charset="0"/>
            </a:endParaRPr>
          </a:p>
          <a:p>
            <a:pPr>
              <a:spcBef>
                <a:spcPct val="50000"/>
              </a:spcBef>
            </a:pPr>
            <a:r>
              <a:rPr lang="en-US" sz="4000" dirty="0">
                <a:solidFill>
                  <a:srgbClr val="000099"/>
                </a:solidFill>
                <a:latin typeface="Times New Roman" pitchFamily="18" charset="0"/>
              </a:rPr>
              <a:t>- </a:t>
            </a:r>
            <a:r>
              <a:rPr lang="en-US" sz="4000" dirty="0" smtClean="0">
                <a:solidFill>
                  <a:srgbClr val="000099"/>
                </a:solidFill>
                <a:latin typeface="Times New Roman" pitchFamily="18" charset="0"/>
              </a:rPr>
              <a:t>Video di </a:t>
            </a:r>
            <a:r>
              <a:rPr lang="en-US" sz="4000" dirty="0" err="1" smtClean="0">
                <a:solidFill>
                  <a:srgbClr val="000099"/>
                </a:solidFill>
                <a:latin typeface="Times New Roman" pitchFamily="18" charset="0"/>
              </a:rPr>
              <a:t>cho</a:t>
            </a:r>
            <a:r>
              <a:rPr lang="en-US" sz="4000" dirty="0" smtClean="0">
                <a:solidFill>
                  <a:srgbClr val="000099"/>
                </a:solidFill>
                <a:latin typeface="Times New Roman" pitchFamily="18" charset="0"/>
              </a:rPr>
              <a:t> </a:t>
            </a:r>
            <a:r>
              <a:rPr lang="en-US" sz="4000" dirty="0" err="1" smtClean="0">
                <a:solidFill>
                  <a:srgbClr val="000099"/>
                </a:solidFill>
                <a:latin typeface="Times New Roman" pitchFamily="18" charset="0"/>
              </a:rPr>
              <a:t>mua</a:t>
            </a:r>
            <a:r>
              <a:rPr lang="en-US" sz="4000" dirty="0" smtClean="0">
                <a:solidFill>
                  <a:srgbClr val="000099"/>
                </a:solidFill>
                <a:latin typeface="Times New Roman" pitchFamily="18" charset="0"/>
              </a:rPr>
              <a:t> </a:t>
            </a:r>
            <a:r>
              <a:rPr lang="en-US" sz="4000" dirty="0" err="1" smtClean="0">
                <a:solidFill>
                  <a:srgbClr val="000099"/>
                </a:solidFill>
                <a:latin typeface="Times New Roman" pitchFamily="18" charset="0"/>
              </a:rPr>
              <a:t>canh</a:t>
            </a:r>
            <a:r>
              <a:rPr lang="en-US" sz="4000" dirty="0" smtClean="0">
                <a:solidFill>
                  <a:srgbClr val="000099"/>
                </a:solidFill>
                <a:latin typeface="Times New Roman" pitchFamily="18" charset="0"/>
              </a:rPr>
              <a:t> </a:t>
            </a:r>
            <a:r>
              <a:rPr lang="en-US" sz="4000" dirty="0" err="1" smtClean="0">
                <a:solidFill>
                  <a:srgbClr val="000099"/>
                </a:solidFill>
                <a:latin typeface="Times New Roman" pitchFamily="18" charset="0"/>
              </a:rPr>
              <a:t>mai</a:t>
            </a:r>
            <a:r>
              <a:rPr lang="en-US" sz="4000" dirty="0" smtClean="0">
                <a:solidFill>
                  <a:srgbClr val="000099"/>
                </a:solidFill>
                <a:latin typeface="Times New Roman" pitchFamily="18" charset="0"/>
              </a:rPr>
              <a:t> </a:t>
            </a:r>
            <a:r>
              <a:rPr lang="en-US" sz="4000" dirty="0" err="1" smtClean="0">
                <a:solidFill>
                  <a:srgbClr val="000099"/>
                </a:solidFill>
                <a:latin typeface="Times New Roman" pitchFamily="18" charset="0"/>
              </a:rPr>
              <a:t>dao</a:t>
            </a:r>
            <a:r>
              <a:rPr lang="en-US" sz="4000" dirty="0" smtClean="0">
                <a:solidFill>
                  <a:srgbClr val="000099"/>
                </a:solidFill>
                <a:latin typeface="Times New Roman" pitchFamily="18" charset="0"/>
              </a:rPr>
              <a:t> </a:t>
            </a:r>
            <a:r>
              <a:rPr lang="en-US" sz="4000" dirty="0" err="1" smtClean="0">
                <a:solidFill>
                  <a:srgbClr val="000099"/>
                </a:solidFill>
                <a:latin typeface="Times New Roman" pitchFamily="18" charset="0"/>
              </a:rPr>
              <a:t>goi</a:t>
            </a:r>
            <a:r>
              <a:rPr lang="en-US" sz="4000" dirty="0" smtClean="0">
                <a:solidFill>
                  <a:srgbClr val="000099"/>
                </a:solidFill>
                <a:latin typeface="Times New Roman" pitchFamily="18" charset="0"/>
              </a:rPr>
              <a:t> </a:t>
            </a:r>
            <a:r>
              <a:rPr lang="en-US" sz="4000" dirty="0" err="1" smtClean="0">
                <a:solidFill>
                  <a:srgbClr val="000099"/>
                </a:solidFill>
                <a:latin typeface="Times New Roman" pitchFamily="18" charset="0"/>
              </a:rPr>
              <a:t>banh</a:t>
            </a:r>
            <a:endParaRPr lang="en-US" sz="4000" dirty="0" smtClean="0">
              <a:solidFill>
                <a:srgbClr val="000099"/>
              </a:solidFill>
              <a:latin typeface="Times New Roman" pitchFamily="18" charset="0"/>
            </a:endParaRPr>
          </a:p>
          <a:p>
            <a:pPr>
              <a:spcBef>
                <a:spcPct val="50000"/>
              </a:spcBef>
            </a:pPr>
            <a:r>
              <a:rPr lang="en-US" sz="4000" dirty="0" err="1" smtClean="0">
                <a:solidFill>
                  <a:srgbClr val="000099"/>
                </a:solidFill>
                <a:latin typeface="Times New Roman" pitchFamily="18" charset="0"/>
              </a:rPr>
              <a:t>Trò</a:t>
            </a:r>
            <a:r>
              <a:rPr lang="en-US" sz="4000" dirty="0" smtClean="0">
                <a:solidFill>
                  <a:srgbClr val="000099"/>
                </a:solidFill>
                <a:latin typeface="Times New Roman" pitchFamily="18" charset="0"/>
              </a:rPr>
              <a:t> chuyện dẫn dắt trẻ vào bài.</a:t>
            </a:r>
            <a:endParaRPr lang="en-US" sz="4000" dirty="0">
              <a:solidFill>
                <a:srgbClr val="000099"/>
              </a:solidFill>
              <a:latin typeface="Times New Roman" pitchFamily="18" charset="0"/>
            </a:endParaRPr>
          </a:p>
        </p:txBody>
      </p:sp>
      <p:pic>
        <p:nvPicPr>
          <p:cNvPr id="5124" name="Picture 12" descr="http://images.yume.vn/blog/200904/17/12785471239977992.gif"/>
          <p:cNvPicPr>
            <a:picLocks noChangeAspect="1" noChangeArrowheads="1" noCrop="1"/>
          </p:cNvPicPr>
          <p:nvPr/>
        </p:nvPicPr>
        <p:blipFill>
          <a:blip r:embed="rId3"/>
          <a:srcRect/>
          <a:stretch>
            <a:fillRect/>
          </a:stretch>
        </p:blipFill>
        <p:spPr bwMode="auto">
          <a:xfrm>
            <a:off x="7843839" y="4168775"/>
            <a:ext cx="762000" cy="2857500"/>
          </a:xfrm>
          <a:prstGeom prst="rect">
            <a:avLst/>
          </a:prstGeom>
          <a:noFill/>
          <a:ln w="9525">
            <a:noFill/>
            <a:miter lim="800000"/>
            <a:headEnd/>
            <a:tailEnd/>
          </a:ln>
        </p:spPr>
      </p:pic>
      <p:pic>
        <p:nvPicPr>
          <p:cNvPr id="5125" name="Picture 23" descr="1181071cimzwdep76-1--123412"/>
          <p:cNvPicPr>
            <a:picLocks noChangeAspect="1" noChangeArrowheads="1" noCrop="1"/>
          </p:cNvPicPr>
          <p:nvPr/>
        </p:nvPicPr>
        <p:blipFill>
          <a:blip r:embed="rId4"/>
          <a:srcRect/>
          <a:stretch>
            <a:fillRect/>
          </a:stretch>
        </p:blipFill>
        <p:spPr bwMode="auto">
          <a:xfrm rot="5201178">
            <a:off x="6975477" y="-723899"/>
            <a:ext cx="674687" cy="2246312"/>
          </a:xfrm>
          <a:prstGeom prst="rect">
            <a:avLst/>
          </a:prstGeom>
          <a:noFill/>
          <a:ln w="9525">
            <a:noFill/>
            <a:miter lim="800000"/>
            <a:headEnd/>
            <a:tailEnd/>
          </a:ln>
        </p:spPr>
      </p:pic>
      <p:pic>
        <p:nvPicPr>
          <p:cNvPr id="5126" name="Picture 23" descr="1181071cimzwdep76-1--123412"/>
          <p:cNvPicPr>
            <a:picLocks noChangeAspect="1" noChangeArrowheads="1" noCrop="1"/>
          </p:cNvPicPr>
          <p:nvPr/>
        </p:nvPicPr>
        <p:blipFill>
          <a:blip r:embed="rId4"/>
          <a:srcRect/>
          <a:stretch>
            <a:fillRect/>
          </a:stretch>
        </p:blipFill>
        <p:spPr bwMode="auto">
          <a:xfrm>
            <a:off x="8382000" y="93664"/>
            <a:ext cx="674688" cy="2246312"/>
          </a:xfrm>
          <a:prstGeom prst="rect">
            <a:avLst/>
          </a:prstGeom>
          <a:noFill/>
          <a:ln w="9525">
            <a:noFill/>
            <a:miter lim="800000"/>
            <a:headEnd/>
            <a:tailEnd/>
          </a:ln>
        </p:spPr>
      </p:pic>
      <p:pic>
        <p:nvPicPr>
          <p:cNvPr id="5127" name="Picture 23" descr="1181071cimzwdep76-1--123412"/>
          <p:cNvPicPr>
            <a:picLocks noChangeAspect="1" noChangeArrowheads="1" noCrop="1"/>
          </p:cNvPicPr>
          <p:nvPr/>
        </p:nvPicPr>
        <p:blipFill>
          <a:blip r:embed="rId4"/>
          <a:srcRect/>
          <a:stretch>
            <a:fillRect/>
          </a:stretch>
        </p:blipFill>
        <p:spPr bwMode="auto">
          <a:xfrm rot="10255323">
            <a:off x="14290" y="4572001"/>
            <a:ext cx="674687" cy="2246313"/>
          </a:xfrm>
          <a:prstGeom prst="rect">
            <a:avLst/>
          </a:prstGeom>
          <a:noFill/>
          <a:ln w="9525">
            <a:noFill/>
            <a:miter lim="800000"/>
            <a:headEnd/>
            <a:tailEnd/>
          </a:ln>
        </p:spPr>
      </p:pic>
      <p:pic>
        <p:nvPicPr>
          <p:cNvPr id="5128" name="Picture 23" descr="1181071cimzwdep76-1--123412"/>
          <p:cNvPicPr>
            <a:picLocks noChangeAspect="1" noChangeArrowheads="1" noCrop="1"/>
          </p:cNvPicPr>
          <p:nvPr/>
        </p:nvPicPr>
        <p:blipFill>
          <a:blip r:embed="rId4"/>
          <a:srcRect/>
          <a:stretch>
            <a:fillRect/>
          </a:stretch>
        </p:blipFill>
        <p:spPr bwMode="auto">
          <a:xfrm rot="-5558681">
            <a:off x="1409702" y="5346701"/>
            <a:ext cx="674687" cy="2246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Tập huấn PP\Ảnh cho PP\Hình nền\3223.png"/>
          <p:cNvPicPr>
            <a:picLocks noChangeAspect="1" noChangeArrowheads="1"/>
          </p:cNvPicPr>
          <p:nvPr/>
        </p:nvPicPr>
        <p:blipFill>
          <a:blip r:embed="rId2"/>
          <a:srcRect/>
          <a:stretch>
            <a:fillRect/>
          </a:stretch>
        </p:blipFill>
        <p:spPr bwMode="auto">
          <a:xfrm>
            <a:off x="0" y="0"/>
            <a:ext cx="9142858" cy="6857143"/>
          </a:xfrm>
          <a:prstGeom prst="rect">
            <a:avLst/>
          </a:prstGeom>
          <a:noFill/>
        </p:spPr>
      </p:pic>
      <p:sp>
        <p:nvSpPr>
          <p:cNvPr id="5" name="Rectangle 4"/>
          <p:cNvSpPr>
            <a:spLocks noChangeArrowheads="1"/>
          </p:cNvSpPr>
          <p:nvPr/>
        </p:nvSpPr>
        <p:spPr bwMode="auto">
          <a:xfrm>
            <a:off x="0" y="609600"/>
            <a:ext cx="9372600" cy="5016758"/>
          </a:xfrm>
          <a:prstGeom prst="rect">
            <a:avLst/>
          </a:prstGeom>
          <a:noFill/>
          <a:ln w="9525">
            <a:noFill/>
            <a:miter lim="800000"/>
            <a:headEnd/>
            <a:tailEnd/>
          </a:ln>
        </p:spPr>
        <p:txBody>
          <a:bodyPr wrap="square">
            <a:spAutoFit/>
          </a:bodyPr>
          <a:lstStyle/>
          <a:p>
            <a:r>
              <a:rPr lang="en-US" sz="4000" b="1" dirty="0" smtClean="0">
                <a:solidFill>
                  <a:srgbClr val="FF0000"/>
                </a:solidFill>
                <a:latin typeface="Times New Roman" pitchFamily="18" charset="0"/>
              </a:rPr>
              <a:t>2.Nội </a:t>
            </a:r>
            <a:r>
              <a:rPr lang="en-US" sz="4000" b="1" dirty="0">
                <a:solidFill>
                  <a:srgbClr val="FF0000"/>
                </a:solidFill>
                <a:latin typeface="Times New Roman" pitchFamily="18" charset="0"/>
              </a:rPr>
              <a:t>dung chính</a:t>
            </a:r>
            <a:r>
              <a:rPr lang="en-US" sz="4000" b="1" dirty="0" smtClean="0">
                <a:solidFill>
                  <a:srgbClr val="FF0000"/>
                </a:solidFill>
                <a:latin typeface="Times New Roman" pitchFamily="18" charset="0"/>
              </a:rPr>
              <a:t>:</a:t>
            </a:r>
          </a:p>
          <a:p>
            <a:r>
              <a:rPr lang="en-US" sz="4000" b="1" dirty="0" smtClean="0">
                <a:solidFill>
                  <a:srgbClr val="FF0000"/>
                </a:solidFill>
                <a:latin typeface="Times New Roman" pitchFamily="18" charset="0"/>
              </a:rPr>
              <a:t>*HĐ 1: Cô đọc thơ cho trẻ nghe.</a:t>
            </a:r>
          </a:p>
          <a:p>
            <a:r>
              <a:rPr lang="en-US" sz="4000" b="1" dirty="0" smtClean="0">
                <a:solidFill>
                  <a:srgbClr val="FF0000"/>
                </a:solidFill>
                <a:latin typeface="Times New Roman" pitchFamily="18" charset="0"/>
              </a:rPr>
              <a:t>- Lần 1 : Cô đọc lần 1 kết hợp với cử chỉ điệu bộ.</a:t>
            </a:r>
          </a:p>
          <a:p>
            <a:pPr>
              <a:buFontTx/>
              <a:buChar char="-"/>
            </a:pPr>
            <a:r>
              <a:rPr lang="en-US" sz="4000" b="1" dirty="0" smtClean="0">
                <a:solidFill>
                  <a:srgbClr val="FF0000"/>
                </a:solidFill>
                <a:latin typeface="Times New Roman" pitchFamily="18" charset="0"/>
              </a:rPr>
              <a:t>Hỏi trẻ tên bài thơ.</a:t>
            </a:r>
          </a:p>
          <a:p>
            <a:pPr>
              <a:buFontTx/>
              <a:buChar char="-"/>
            </a:pPr>
            <a:r>
              <a:rPr lang="en-US" sz="4000" b="1" dirty="0" smtClean="0">
                <a:solidFill>
                  <a:srgbClr val="FF0000"/>
                </a:solidFill>
                <a:latin typeface="Times New Roman" pitchFamily="18" charset="0"/>
              </a:rPr>
              <a:t>Lần 2 : Kết hợp tranh minh họa.</a:t>
            </a:r>
          </a:p>
          <a:p>
            <a:endParaRPr lang="en-US" sz="4000" b="1" dirty="0" smtClean="0">
              <a:solidFill>
                <a:srgbClr val="FF0000"/>
              </a:solidFill>
              <a:latin typeface="Times New Roman" pitchFamily="18" charset="0"/>
            </a:endParaRPr>
          </a:p>
          <a:p>
            <a:endParaRPr lang="en-US" sz="4000" b="1" dirty="0" smtClean="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2010523183544-hoa-dao[2]"/>
          <p:cNvPicPr>
            <a:picLocks noChangeAspect="1" noChangeArrowheads="1"/>
          </p:cNvPicPr>
          <p:nvPr/>
        </p:nvPicPr>
        <p:blipFill>
          <a:blip r:embed="rId2"/>
          <a:srcRect/>
          <a:stretch>
            <a:fillRect/>
          </a:stretch>
        </p:blipFill>
        <p:spPr bwMode="auto">
          <a:xfrm>
            <a:off x="0" y="4763"/>
            <a:ext cx="9144000" cy="5364162"/>
          </a:xfrm>
          <a:prstGeom prst="rect">
            <a:avLst/>
          </a:prstGeom>
          <a:noFill/>
        </p:spPr>
      </p:pic>
      <p:sp>
        <p:nvSpPr>
          <p:cNvPr id="5" name="Title 5"/>
          <p:cNvSpPr>
            <a:spLocks noGrp="1"/>
          </p:cNvSpPr>
          <p:nvPr>
            <p:ph type="title"/>
          </p:nvPr>
        </p:nvSpPr>
        <p:spPr>
          <a:xfrm>
            <a:off x="457200" y="5181600"/>
            <a:ext cx="8153400" cy="1447800"/>
          </a:xfrm>
        </p:spPr>
        <p:txBody>
          <a:bodyPr>
            <a:noAutofit/>
          </a:bodyPr>
          <a:lstStyle/>
          <a:p>
            <a:r>
              <a:rPr lang="en-US" sz="4000" dirty="0" smtClean="0">
                <a:solidFill>
                  <a:srgbClr val="FF0000"/>
                </a:solidFill>
                <a:latin typeface="Times New Roman" pitchFamily="18" charset="0"/>
                <a:cs typeface="Times New Roman" pitchFamily="18" charset="0"/>
              </a:rPr>
              <a:t>Hoa đào trước ngõ</a:t>
            </a:r>
            <a:br>
              <a:rPr lang="en-US" sz="4000" dirty="0" smtClean="0">
                <a:solidFill>
                  <a:srgbClr val="FF0000"/>
                </a:solidFill>
                <a:latin typeface="Times New Roman" pitchFamily="18" charset="0"/>
                <a:cs typeface="Times New Roman" pitchFamily="18" charset="0"/>
              </a:rPr>
            </a:br>
            <a:r>
              <a:rPr lang="en-US" sz="4000" dirty="0" smtClean="0">
                <a:solidFill>
                  <a:srgbClr val="FF0000"/>
                </a:solidFill>
                <a:latin typeface="Times New Roman" pitchFamily="18" charset="0"/>
                <a:cs typeface="Times New Roman" pitchFamily="18" charset="0"/>
              </a:rPr>
              <a:t>Cười vui sáng hồng</a:t>
            </a:r>
            <a:endParaRPr lang="en-US" sz="4000"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diamond(in)">
                                      <p:cBhvr>
                                        <p:cTn id="7" dur="2000"/>
                                        <p:tgtEl>
                                          <p:spTgt spid="13320"/>
                                        </p:tgtEl>
                                      </p:cBhvr>
                                    </p:animEffect>
                                  </p:childTnLst>
                                </p:cTn>
                              </p:par>
                              <p:par>
                                <p:cTn id="8" presetID="3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from="(-#ppt_w/2)" to="(#ppt_x)" calcmode="lin" valueType="num">
                                      <p:cBhvr>
                                        <p:cTn id="10" dur="600" fill="hold">
                                          <p:stCondLst>
                                            <p:cond delay="0"/>
                                          </p:stCondLst>
                                        </p:cTn>
                                        <p:tgtEl>
                                          <p:spTgt spid="5"/>
                                        </p:tgtEl>
                                        <p:attrNameLst>
                                          <p:attrName>ppt_x</p:attrName>
                                        </p:attrNameLst>
                                      </p:cBhvr>
                                    </p:anim>
                                    <p:anim from="0" to="-1.0" calcmode="lin" valueType="num">
                                      <p:cBhvr>
                                        <p:cTn id="11" dur="200" decel="50000" autoRev="1" fill="hold">
                                          <p:stCondLst>
                                            <p:cond delay="600"/>
                                          </p:stCondLst>
                                        </p:cTn>
                                        <p:tgtEl>
                                          <p:spTgt spid="5"/>
                                        </p:tgtEl>
                                        <p:attrNameLst>
                                          <p:attrName>xshear</p:attrName>
                                        </p:attrNameLst>
                                      </p:cBhvr>
                                    </p:anim>
                                    <p:animScale>
                                      <p:cBhvr>
                                        <p:cTn id="12" dur="200" decel="100000" autoRev="1" fill="hold">
                                          <p:stCondLst>
                                            <p:cond delay="600"/>
                                          </p:stCondLst>
                                        </p:cTn>
                                        <p:tgtEl>
                                          <p:spTgt spid="5"/>
                                        </p:tgtEl>
                                      </p:cBhvr>
                                      <p:from x="100000" y="100000"/>
                                      <p:to x="80000" y="100000"/>
                                    </p:animScale>
                                    <p:anim by="(#ppt_h/3+#ppt_w*0.1)" calcmode="lin" valueType="num">
                                      <p:cBhvr additive="sum">
                                        <p:cTn id="13"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inet.gov.vn/userfiles/image/2014/hoamai0.jpg"/>
          <p:cNvPicPr>
            <a:picLocks noChangeAspect="1" noChangeArrowheads="1"/>
          </p:cNvPicPr>
          <p:nvPr/>
        </p:nvPicPr>
        <p:blipFill>
          <a:blip r:embed="rId2"/>
          <a:srcRect/>
          <a:stretch>
            <a:fillRect/>
          </a:stretch>
        </p:blipFill>
        <p:spPr bwMode="auto">
          <a:xfrm>
            <a:off x="0" y="0"/>
            <a:ext cx="9144000" cy="5105400"/>
          </a:xfrm>
          <a:prstGeom prst="rect">
            <a:avLst/>
          </a:prstGeom>
          <a:noFill/>
        </p:spPr>
      </p:pic>
      <p:sp>
        <p:nvSpPr>
          <p:cNvPr id="5" name="WordArt 5"/>
          <p:cNvSpPr>
            <a:spLocks noChangeArrowheads="1" noChangeShapeType="1" noTextEdit="1"/>
          </p:cNvSpPr>
          <p:nvPr/>
        </p:nvSpPr>
        <p:spPr bwMode="auto">
          <a:xfrm>
            <a:off x="609600" y="5334000"/>
            <a:ext cx="7315200" cy="762000"/>
          </a:xfrm>
          <a:prstGeom prst="rect">
            <a:avLst/>
          </a:prstGeom>
        </p:spPr>
        <p:txBody>
          <a:bodyPr wrap="none" fromWordArt="1">
            <a:prstTxWarp prst="textPlain">
              <a:avLst>
                <a:gd name="adj" fmla="val 50000"/>
              </a:avLst>
            </a:prstTxWarp>
          </a:bodyPr>
          <a:lstStyle/>
          <a:p>
            <a:pPr algn="ctr"/>
            <a:endParaRPr lang="en-US" sz="3600" b="1" kern="10" dirty="0">
              <a:ln w="9525">
                <a:solidFill>
                  <a:srgbClr val="FF00FF"/>
                </a:solidFill>
                <a:round/>
                <a:headEnd/>
                <a:tailEnd/>
              </a:ln>
              <a:solidFill>
                <a:srgbClr val="CC99FF"/>
              </a:solidFill>
              <a:latin typeface="Times New Roman"/>
              <a:cs typeface="Times New Roman"/>
            </a:endParaRPr>
          </a:p>
        </p:txBody>
      </p:sp>
      <p:sp>
        <p:nvSpPr>
          <p:cNvPr id="6" name="Title 5"/>
          <p:cNvSpPr>
            <a:spLocks noGrp="1"/>
          </p:cNvSpPr>
          <p:nvPr>
            <p:ph type="title"/>
          </p:nvPr>
        </p:nvSpPr>
        <p:spPr>
          <a:xfrm>
            <a:off x="457200" y="5181600"/>
            <a:ext cx="8153400" cy="1447800"/>
          </a:xfrm>
        </p:spPr>
        <p:txBody>
          <a:bodyPr>
            <a:noAutofit/>
          </a:bodyPr>
          <a:lstStyle/>
          <a:p>
            <a:r>
              <a:rPr lang="en-US" sz="4800" dirty="0" smtClean="0">
                <a:solidFill>
                  <a:srgbClr val="FF0000"/>
                </a:solidFill>
                <a:latin typeface="Times New Roman" pitchFamily="18" charset="0"/>
                <a:cs typeface="Times New Roman" pitchFamily="18" charset="0"/>
              </a:rPr>
              <a:t>Hoa mai trong vườn</a:t>
            </a:r>
            <a:br>
              <a:rPr lang="en-US" sz="4800" dirty="0" smtClean="0">
                <a:solidFill>
                  <a:srgbClr val="FF0000"/>
                </a:solidFill>
                <a:latin typeface="Times New Roman" pitchFamily="18" charset="0"/>
                <a:cs typeface="Times New Roman" pitchFamily="18" charset="0"/>
              </a:rPr>
            </a:br>
            <a:r>
              <a:rPr lang="en-US" sz="4800" dirty="0" smtClean="0">
                <a:solidFill>
                  <a:srgbClr val="FF0000"/>
                </a:solidFill>
                <a:latin typeface="Times New Roman" pitchFamily="18" charset="0"/>
                <a:cs typeface="Times New Roman" pitchFamily="18" charset="0"/>
              </a:rPr>
              <a:t>Rung rinh cánh trắng</a:t>
            </a:r>
            <a:endParaRPr lang="en-US" sz="4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1"/>
          <p:cNvPicPr>
            <a:picLocks noChangeAspect="1" noChangeArrowheads="1"/>
          </p:cNvPicPr>
          <p:nvPr/>
        </p:nvPicPr>
        <p:blipFill>
          <a:blip r:embed="rId2">
            <a:lum bright="6000" contrast="18000"/>
          </a:blip>
          <a:srcRect/>
          <a:stretch>
            <a:fillRect/>
          </a:stretch>
        </p:blipFill>
        <p:spPr bwMode="auto">
          <a:xfrm>
            <a:off x="0" y="0"/>
            <a:ext cx="9144000" cy="5638800"/>
          </a:xfrm>
          <a:prstGeom prst="rect">
            <a:avLst/>
          </a:prstGeom>
          <a:noFill/>
        </p:spPr>
      </p:pic>
      <p:pic>
        <p:nvPicPr>
          <p:cNvPr id="56331" name="Picture 11" descr="j0318055"/>
          <p:cNvPicPr>
            <a:picLocks noChangeAspect="1" noChangeArrowheads="1" noCrop="1"/>
          </p:cNvPicPr>
          <p:nvPr/>
        </p:nvPicPr>
        <p:blipFill>
          <a:blip r:embed="rId3"/>
          <a:srcRect/>
          <a:stretch>
            <a:fillRect/>
          </a:stretch>
        </p:blipFill>
        <p:spPr bwMode="auto">
          <a:xfrm rot="15317054">
            <a:off x="7817643" y="4425157"/>
            <a:ext cx="1865313" cy="787400"/>
          </a:xfrm>
          <a:prstGeom prst="rect">
            <a:avLst/>
          </a:prstGeom>
          <a:noFill/>
        </p:spPr>
      </p:pic>
      <p:pic>
        <p:nvPicPr>
          <p:cNvPr id="56332" name="Picture 12" descr="j0318055"/>
          <p:cNvPicPr>
            <a:picLocks noChangeAspect="1" noChangeArrowheads="1" noCrop="1"/>
          </p:cNvPicPr>
          <p:nvPr/>
        </p:nvPicPr>
        <p:blipFill>
          <a:blip r:embed="rId3"/>
          <a:srcRect/>
          <a:stretch>
            <a:fillRect/>
          </a:stretch>
        </p:blipFill>
        <p:spPr bwMode="auto">
          <a:xfrm rot="13368462">
            <a:off x="6934200" y="4267200"/>
            <a:ext cx="1408113" cy="787400"/>
          </a:xfrm>
          <a:prstGeom prst="rect">
            <a:avLst/>
          </a:prstGeom>
          <a:noFill/>
        </p:spPr>
      </p:pic>
      <p:grpSp>
        <p:nvGrpSpPr>
          <p:cNvPr id="2" name="Group 13"/>
          <p:cNvGrpSpPr>
            <a:grpSpLocks/>
          </p:cNvGrpSpPr>
          <p:nvPr/>
        </p:nvGrpSpPr>
        <p:grpSpPr bwMode="auto">
          <a:xfrm>
            <a:off x="7239000" y="5867400"/>
            <a:ext cx="2209800" cy="1209675"/>
            <a:chOff x="2160" y="1152"/>
            <a:chExt cx="1392" cy="762"/>
          </a:xfrm>
        </p:grpSpPr>
        <p:pic>
          <p:nvPicPr>
            <p:cNvPr id="56334" name="Picture 14" descr="!dk8_1la"/>
            <p:cNvPicPr>
              <a:picLocks noChangeAspect="1" noChangeArrowheads="1" noCrop="1"/>
            </p:cNvPicPr>
            <p:nvPr/>
          </p:nvPicPr>
          <p:blipFill>
            <a:blip r:embed="rId4"/>
            <a:srcRect/>
            <a:stretch>
              <a:fillRect/>
            </a:stretch>
          </p:blipFill>
          <p:spPr bwMode="auto">
            <a:xfrm>
              <a:off x="2832" y="1152"/>
              <a:ext cx="720" cy="706"/>
            </a:xfrm>
            <a:prstGeom prst="rect">
              <a:avLst/>
            </a:prstGeom>
            <a:noFill/>
          </p:spPr>
        </p:pic>
        <p:pic>
          <p:nvPicPr>
            <p:cNvPr id="56335" name="Picture 15" descr="!hp8ls2l"/>
            <p:cNvPicPr>
              <a:picLocks noChangeAspect="1" noChangeArrowheads="1" noCrop="1"/>
            </p:cNvPicPr>
            <p:nvPr/>
          </p:nvPicPr>
          <p:blipFill>
            <a:blip r:embed="rId5"/>
            <a:srcRect/>
            <a:stretch>
              <a:fillRect/>
            </a:stretch>
          </p:blipFill>
          <p:spPr bwMode="auto">
            <a:xfrm rot="455858">
              <a:off x="2160" y="1170"/>
              <a:ext cx="1104" cy="744"/>
            </a:xfrm>
            <a:prstGeom prst="rect">
              <a:avLst/>
            </a:prstGeom>
            <a:noFill/>
          </p:spPr>
        </p:pic>
        <p:pic>
          <p:nvPicPr>
            <p:cNvPr id="56336" name="Picture 16" descr="ROSE1"/>
            <p:cNvPicPr>
              <a:picLocks noChangeAspect="1" noChangeArrowheads="1" noCrop="1"/>
            </p:cNvPicPr>
            <p:nvPr/>
          </p:nvPicPr>
          <p:blipFill>
            <a:blip r:embed="rId6"/>
            <a:srcRect/>
            <a:stretch>
              <a:fillRect/>
            </a:stretch>
          </p:blipFill>
          <p:spPr bwMode="auto">
            <a:xfrm>
              <a:off x="2448" y="1200"/>
              <a:ext cx="576" cy="471"/>
            </a:xfrm>
            <a:prstGeom prst="rect">
              <a:avLst/>
            </a:prstGeom>
            <a:noFill/>
          </p:spPr>
        </p:pic>
      </p:grpSp>
      <p:grpSp>
        <p:nvGrpSpPr>
          <p:cNvPr id="3" name="Group 17"/>
          <p:cNvGrpSpPr>
            <a:grpSpLocks/>
          </p:cNvGrpSpPr>
          <p:nvPr/>
        </p:nvGrpSpPr>
        <p:grpSpPr bwMode="auto">
          <a:xfrm>
            <a:off x="6934200" y="5105400"/>
            <a:ext cx="2209800" cy="1209675"/>
            <a:chOff x="2160" y="1152"/>
            <a:chExt cx="1392" cy="762"/>
          </a:xfrm>
        </p:grpSpPr>
        <p:pic>
          <p:nvPicPr>
            <p:cNvPr id="56338" name="Picture 18" descr="!dk8_1la"/>
            <p:cNvPicPr>
              <a:picLocks noChangeAspect="1" noChangeArrowheads="1" noCrop="1"/>
            </p:cNvPicPr>
            <p:nvPr/>
          </p:nvPicPr>
          <p:blipFill>
            <a:blip r:embed="rId4"/>
            <a:srcRect/>
            <a:stretch>
              <a:fillRect/>
            </a:stretch>
          </p:blipFill>
          <p:spPr bwMode="auto">
            <a:xfrm>
              <a:off x="2832" y="1152"/>
              <a:ext cx="720" cy="706"/>
            </a:xfrm>
            <a:prstGeom prst="rect">
              <a:avLst/>
            </a:prstGeom>
            <a:noFill/>
          </p:spPr>
        </p:pic>
        <p:pic>
          <p:nvPicPr>
            <p:cNvPr id="56339" name="Picture 19" descr="!hp8ls2l"/>
            <p:cNvPicPr>
              <a:picLocks noChangeAspect="1" noChangeArrowheads="1" noCrop="1"/>
            </p:cNvPicPr>
            <p:nvPr/>
          </p:nvPicPr>
          <p:blipFill>
            <a:blip r:embed="rId5"/>
            <a:srcRect/>
            <a:stretch>
              <a:fillRect/>
            </a:stretch>
          </p:blipFill>
          <p:spPr bwMode="auto">
            <a:xfrm rot="455858">
              <a:off x="2160" y="1170"/>
              <a:ext cx="1104" cy="744"/>
            </a:xfrm>
            <a:prstGeom prst="rect">
              <a:avLst/>
            </a:prstGeom>
            <a:noFill/>
          </p:spPr>
        </p:pic>
        <p:pic>
          <p:nvPicPr>
            <p:cNvPr id="56340" name="Picture 20" descr="ROSE1"/>
            <p:cNvPicPr>
              <a:picLocks noChangeAspect="1" noChangeArrowheads="1" noCrop="1"/>
            </p:cNvPicPr>
            <p:nvPr/>
          </p:nvPicPr>
          <p:blipFill>
            <a:blip r:embed="rId6"/>
            <a:srcRect/>
            <a:stretch>
              <a:fillRect/>
            </a:stretch>
          </p:blipFill>
          <p:spPr bwMode="auto">
            <a:xfrm>
              <a:off x="2448" y="1200"/>
              <a:ext cx="576" cy="471"/>
            </a:xfrm>
            <a:prstGeom prst="rect">
              <a:avLst/>
            </a:prstGeom>
            <a:noFill/>
          </p:spPr>
        </p:pic>
      </p:grpSp>
      <p:grpSp>
        <p:nvGrpSpPr>
          <p:cNvPr id="4" name="Group 21"/>
          <p:cNvGrpSpPr>
            <a:grpSpLocks/>
          </p:cNvGrpSpPr>
          <p:nvPr/>
        </p:nvGrpSpPr>
        <p:grpSpPr bwMode="auto">
          <a:xfrm>
            <a:off x="4572000" y="5943600"/>
            <a:ext cx="2209800" cy="1209675"/>
            <a:chOff x="2160" y="1152"/>
            <a:chExt cx="1392" cy="762"/>
          </a:xfrm>
        </p:grpSpPr>
        <p:pic>
          <p:nvPicPr>
            <p:cNvPr id="56342" name="Picture 22" descr="!dk8_1la"/>
            <p:cNvPicPr>
              <a:picLocks noChangeAspect="1" noChangeArrowheads="1" noCrop="1"/>
            </p:cNvPicPr>
            <p:nvPr/>
          </p:nvPicPr>
          <p:blipFill>
            <a:blip r:embed="rId4"/>
            <a:srcRect/>
            <a:stretch>
              <a:fillRect/>
            </a:stretch>
          </p:blipFill>
          <p:spPr bwMode="auto">
            <a:xfrm>
              <a:off x="2832" y="1152"/>
              <a:ext cx="720" cy="706"/>
            </a:xfrm>
            <a:prstGeom prst="rect">
              <a:avLst/>
            </a:prstGeom>
            <a:noFill/>
          </p:spPr>
        </p:pic>
        <p:pic>
          <p:nvPicPr>
            <p:cNvPr id="56343" name="Picture 23" descr="!hp8ls2l"/>
            <p:cNvPicPr>
              <a:picLocks noChangeAspect="1" noChangeArrowheads="1" noCrop="1"/>
            </p:cNvPicPr>
            <p:nvPr/>
          </p:nvPicPr>
          <p:blipFill>
            <a:blip r:embed="rId5"/>
            <a:srcRect/>
            <a:stretch>
              <a:fillRect/>
            </a:stretch>
          </p:blipFill>
          <p:spPr bwMode="auto">
            <a:xfrm rot="455858">
              <a:off x="2160" y="1170"/>
              <a:ext cx="1104" cy="744"/>
            </a:xfrm>
            <a:prstGeom prst="rect">
              <a:avLst/>
            </a:prstGeom>
            <a:noFill/>
          </p:spPr>
        </p:pic>
        <p:pic>
          <p:nvPicPr>
            <p:cNvPr id="56344" name="Picture 24" descr="ROSE1"/>
            <p:cNvPicPr>
              <a:picLocks noChangeAspect="1" noChangeArrowheads="1" noCrop="1"/>
            </p:cNvPicPr>
            <p:nvPr/>
          </p:nvPicPr>
          <p:blipFill>
            <a:blip r:embed="rId6"/>
            <a:srcRect/>
            <a:stretch>
              <a:fillRect/>
            </a:stretch>
          </p:blipFill>
          <p:spPr bwMode="auto">
            <a:xfrm>
              <a:off x="2448" y="1200"/>
              <a:ext cx="576" cy="471"/>
            </a:xfrm>
            <a:prstGeom prst="rect">
              <a:avLst/>
            </a:prstGeom>
            <a:noFill/>
          </p:spPr>
        </p:pic>
      </p:grpSp>
      <p:grpSp>
        <p:nvGrpSpPr>
          <p:cNvPr id="5" name="Group 25"/>
          <p:cNvGrpSpPr>
            <a:grpSpLocks/>
          </p:cNvGrpSpPr>
          <p:nvPr/>
        </p:nvGrpSpPr>
        <p:grpSpPr bwMode="auto">
          <a:xfrm rot="2251914">
            <a:off x="6019800" y="5648325"/>
            <a:ext cx="2209800" cy="1209675"/>
            <a:chOff x="2160" y="1152"/>
            <a:chExt cx="1392" cy="762"/>
          </a:xfrm>
        </p:grpSpPr>
        <p:pic>
          <p:nvPicPr>
            <p:cNvPr id="56346" name="Picture 26" descr="!dk8_1la"/>
            <p:cNvPicPr>
              <a:picLocks noChangeAspect="1" noChangeArrowheads="1" noCrop="1"/>
            </p:cNvPicPr>
            <p:nvPr/>
          </p:nvPicPr>
          <p:blipFill>
            <a:blip r:embed="rId4"/>
            <a:srcRect/>
            <a:stretch>
              <a:fillRect/>
            </a:stretch>
          </p:blipFill>
          <p:spPr bwMode="auto">
            <a:xfrm>
              <a:off x="2832" y="1152"/>
              <a:ext cx="720" cy="706"/>
            </a:xfrm>
            <a:prstGeom prst="rect">
              <a:avLst/>
            </a:prstGeom>
            <a:noFill/>
          </p:spPr>
        </p:pic>
        <p:pic>
          <p:nvPicPr>
            <p:cNvPr id="56347" name="Picture 27" descr="!hp8ls2l"/>
            <p:cNvPicPr>
              <a:picLocks noChangeAspect="1" noChangeArrowheads="1" noCrop="1"/>
            </p:cNvPicPr>
            <p:nvPr/>
          </p:nvPicPr>
          <p:blipFill>
            <a:blip r:embed="rId5"/>
            <a:srcRect/>
            <a:stretch>
              <a:fillRect/>
            </a:stretch>
          </p:blipFill>
          <p:spPr bwMode="auto">
            <a:xfrm rot="455858">
              <a:off x="2160" y="1170"/>
              <a:ext cx="1104" cy="744"/>
            </a:xfrm>
            <a:prstGeom prst="rect">
              <a:avLst/>
            </a:prstGeom>
            <a:noFill/>
          </p:spPr>
        </p:pic>
        <p:pic>
          <p:nvPicPr>
            <p:cNvPr id="56348" name="Picture 28" descr="ROSE1"/>
            <p:cNvPicPr>
              <a:picLocks noChangeAspect="1" noChangeArrowheads="1" noCrop="1"/>
            </p:cNvPicPr>
            <p:nvPr/>
          </p:nvPicPr>
          <p:blipFill>
            <a:blip r:embed="rId6"/>
            <a:srcRect/>
            <a:stretch>
              <a:fillRect/>
            </a:stretch>
          </p:blipFill>
          <p:spPr bwMode="auto">
            <a:xfrm>
              <a:off x="2448" y="1200"/>
              <a:ext cx="576" cy="471"/>
            </a:xfrm>
            <a:prstGeom prst="rect">
              <a:avLst/>
            </a:prstGeom>
            <a:noFill/>
          </p:spPr>
        </p:pic>
      </p:grpSp>
      <p:sp>
        <p:nvSpPr>
          <p:cNvPr id="21" name="Title 5"/>
          <p:cNvSpPr>
            <a:spLocks noGrp="1"/>
          </p:cNvSpPr>
          <p:nvPr>
            <p:ph type="title"/>
          </p:nvPr>
        </p:nvSpPr>
        <p:spPr>
          <a:xfrm>
            <a:off x="228600" y="5486400"/>
            <a:ext cx="4876800" cy="1371600"/>
          </a:xfrm>
        </p:spPr>
        <p:txBody>
          <a:bodyPr>
            <a:noAutofit/>
          </a:bodyPr>
          <a:lstStyle/>
          <a:p>
            <a:r>
              <a:rPr lang="en-US" sz="4000" dirty="0" smtClean="0">
                <a:solidFill>
                  <a:srgbClr val="FF0000"/>
                </a:solidFill>
                <a:latin typeface="Times New Roman" pitchFamily="18" charset="0"/>
                <a:cs typeface="Times New Roman" pitchFamily="18" charset="0"/>
              </a:rPr>
              <a:t>Sân nhà đầy nắng</a:t>
            </a:r>
            <a:br>
              <a:rPr lang="en-US" sz="4000" dirty="0" smtClean="0">
                <a:solidFill>
                  <a:srgbClr val="FF0000"/>
                </a:solidFill>
                <a:latin typeface="Times New Roman" pitchFamily="18" charset="0"/>
                <a:cs typeface="Times New Roman" pitchFamily="18" charset="0"/>
              </a:rPr>
            </a:br>
            <a:r>
              <a:rPr lang="en-US" sz="4000" dirty="0" smtClean="0">
                <a:solidFill>
                  <a:srgbClr val="FF0000"/>
                </a:solidFill>
                <a:latin typeface="Times New Roman" pitchFamily="18" charset="0"/>
                <a:cs typeface="Times New Roman" pitchFamily="18" charset="0"/>
              </a:rPr>
              <a:t>Mẹ phơi áo hoa</a:t>
            </a:r>
            <a:endParaRPr lang="en-US" sz="4000" dirty="0">
              <a:solidFill>
                <a:srgbClr val="FF0000"/>
              </a:solidFill>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wheel(4)">
                                      <p:cBhvr>
                                        <p:cTn id="7" dur="2000"/>
                                        <p:tgtEl>
                                          <p:spTgt spid="5632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anim calcmode="lin" valueType="num">
                                      <p:cBhvr>
                                        <p:cTn id="11" dur="500" fill="hold"/>
                                        <p:tgtEl>
                                          <p:spTgt spid="21"/>
                                        </p:tgtEl>
                                        <p:attrNameLst>
                                          <p:attrName>ppt_x</p:attrName>
                                        </p:attrNameLst>
                                      </p:cBhvr>
                                      <p:tavLst>
                                        <p:tav tm="0">
                                          <p:val>
                                            <p:strVal val="#ppt_x"/>
                                          </p:val>
                                        </p:tav>
                                        <p:tav tm="100000">
                                          <p:val>
                                            <p:strVal val="#ppt_x"/>
                                          </p:val>
                                        </p:tav>
                                      </p:tavLst>
                                    </p:anim>
                                    <p:anim calcmode="lin" valueType="num">
                                      <p:cBhvr>
                                        <p:cTn id="12"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2" name="Picture 16" descr="IMG_0600"/>
          <p:cNvPicPr>
            <a:picLocks noChangeAspect="1" noChangeArrowheads="1"/>
          </p:cNvPicPr>
          <p:nvPr/>
        </p:nvPicPr>
        <p:blipFill>
          <a:blip r:embed="rId2" cstate="print"/>
          <a:srcRect/>
          <a:stretch>
            <a:fillRect/>
          </a:stretch>
        </p:blipFill>
        <p:spPr bwMode="auto">
          <a:xfrm>
            <a:off x="0" y="0"/>
            <a:ext cx="9144000" cy="5257800"/>
          </a:xfrm>
          <a:prstGeom prst="rect">
            <a:avLst/>
          </a:prstGeom>
          <a:noFill/>
          <a:ln w="76200" cmpd="tri">
            <a:solidFill>
              <a:srgbClr val="0066FF"/>
            </a:solidFill>
            <a:miter lim="800000"/>
            <a:headEnd/>
            <a:tailEnd/>
          </a:ln>
        </p:spPr>
      </p:pic>
      <p:sp>
        <p:nvSpPr>
          <p:cNvPr id="3" name="Title 5"/>
          <p:cNvSpPr txBox="1">
            <a:spLocks/>
          </p:cNvSpPr>
          <p:nvPr/>
        </p:nvSpPr>
        <p:spPr>
          <a:xfrm>
            <a:off x="533400" y="5486400"/>
            <a:ext cx="6934200" cy="1371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Em dán tranh gà</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Ông</a:t>
            </a:r>
            <a:r>
              <a:rPr kumimoji="0" lang="en-US" sz="4000" b="0" i="0" u="none" strike="noStrike" kern="1200" cap="none" spc="0" normalizeH="0" noProof="0" dirty="0" smtClean="0">
                <a:ln>
                  <a:noFill/>
                </a:ln>
                <a:solidFill>
                  <a:srgbClr val="FF0000"/>
                </a:solidFill>
                <a:effectLst/>
                <a:uLnTx/>
                <a:uFillTx/>
                <a:latin typeface="Times New Roman" pitchFamily="18" charset="0"/>
                <a:ea typeface="+mj-ea"/>
                <a:cs typeface="Times New Roman" pitchFamily="18" charset="0"/>
              </a:rPr>
              <a:t> treo câu đối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4352"/>
                                        </p:tgtEl>
                                        <p:attrNameLst>
                                          <p:attrName>style.visibility</p:attrName>
                                        </p:attrNameLst>
                                      </p:cBhvr>
                                      <p:to>
                                        <p:strVal val="visible"/>
                                      </p:to>
                                    </p:set>
                                    <p:animEffect transition="in" filter="wedge">
                                      <p:cBhvr>
                                        <p:cTn id="7" dur="2000"/>
                                        <p:tgtEl>
                                          <p:spTgt spid="14352"/>
                                        </p:tgtEl>
                                      </p:cBhvr>
                                    </p:animEffect>
                                  </p:childTnLst>
                                </p:cTn>
                              </p:par>
                              <p:par>
                                <p:cTn id="8" presetID="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0-#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4&quot;/&gt;&lt;/object&gt;&lt;object type=&quot;3&quot; unique_id=&quot;10005&quot;&gt;&lt;property id=&quot;20148&quot; value=&quot;5&quot;/&gt;&lt;property id=&quot;20300&quot; value=&quot;Slide 2&quot;/&gt;&lt;property id=&quot;20307&quot; value=&quot;259&quot;/&gt;&lt;/object&gt;&lt;object type=&quot;3&quot; unique_id=&quot;10006&quot;&gt;&lt;property id=&quot;20148&quot; value=&quot;5&quot;/&gt;&lt;property id=&quot;20300&quot; value=&quot;Slide 3&quot;/&gt;&lt;property id=&quot;20307&quot; value=&quot;314&quot;/&gt;&lt;/object&gt;&lt;object type=&quot;3&quot; unique_id=&quot;10007&quot;&gt;&lt;property id=&quot;20148&quot; value=&quot;5&quot;/&gt;&lt;property id=&quot;20300&quot; value=&quot;Slide 4&quot;/&gt;&lt;property id=&quot;20307&quot; value=&quot;263&quot;/&gt;&lt;/object&gt;&lt;object type=&quot;3&quot; unique_id=&quot;10008&quot;&gt;&lt;property id=&quot;20148&quot; value=&quot;5&quot;/&gt;&lt;property id=&quot;20300&quot; value=&quot;Slide 5&quot;/&gt;&lt;property id=&quot;20307&quot; value=&quot;315&quot;/&gt;&lt;/object&gt;&lt;object type=&quot;3&quot; unique_id=&quot;10009&quot;&gt;&lt;property id=&quot;20148&quot; value=&quot;5&quot;/&gt;&lt;property id=&quot;20300&quot; value=&quot;Slide 6 - &amp;quot;Hoa đào trước ngõ&amp;#x0D;&amp;#x0A;Cười vui sáng hồng&amp;quot;&quot;/&gt;&lt;property id=&quot;20307&quot; value=&quot;321&quot;/&gt;&lt;/object&gt;&lt;object type=&quot;3&quot; unique_id=&quot;10010&quot;&gt;&lt;property id=&quot;20148&quot; value=&quot;5&quot;/&gt;&lt;property id=&quot;20300&quot; value=&quot;Slide 7 - &amp;quot;Hoa mai trong vườn&amp;#x0D;&amp;#x0A;Rung rinh cánh trắng&amp;quot;&quot;/&gt;&lt;property id=&quot;20307&quot; value=&quot;322&quot;/&gt;&lt;/object&gt;&lt;object type=&quot;3&quot; unique_id=&quot;10011&quot;&gt;&lt;property id=&quot;20148&quot; value=&quot;5&quot;/&gt;&lt;property id=&quot;20300&quot; value=&quot;Slide 8 - &amp;quot;Sân nhà đầy nắng&amp;#x0D;&amp;#x0A;Mẹ phơi áo hoa&amp;quot;&quot;/&gt;&lt;property id=&quot;20307&quot; value=&quot;324&quot;/&gt;&lt;/object&gt;&lt;object type=&quot;3&quot; unique_id=&quot;10012&quot;&gt;&lt;property id=&quot;20148&quot; value=&quot;5&quot;/&gt;&lt;property id=&quot;20300&quot; value=&quot;Slide 9&quot;/&gt;&lt;property id=&quot;20307&quot; value=&quot;327&quot;/&gt;&lt;/object&gt;&lt;object type=&quot;3&quot; unique_id=&quot;10014&quot;&gt;&lt;property id=&quot;20148&quot; value=&quot;5&quot;/&gt;&lt;property id=&quot;20300&quot; value=&quot;Slide 11 - &amp;quot;     &amp;quot;&quot;/&gt;&lt;property id=&quot;20307&quot; value=&quot;267&quot;/&gt;&lt;/object&gt;&lt;object type=&quot;3&quot; unique_id=&quot;10015&quot;&gt;&lt;property id=&quot;20148&quot; value=&quot;5&quot;/&gt;&lt;property id=&quot;20300&quot; value=&quot;Slide 12&quot;/&gt;&lt;property id=&quot;20307&quot; value=&quot;317&quot;/&gt;&lt;/object&gt;&lt;object type=&quot;3&quot; unique_id=&quot;10016&quot;&gt;&lt;property id=&quot;20148&quot; value=&quot;5&quot;/&gt;&lt;property id=&quot;20300&quot; value=&quot;Slide 17 - &amp;quot;     &amp;quot;&quot;/&gt;&lt;property id=&quot;20307&quot; value=&quot;319&quot;/&gt;&lt;/object&gt;&lt;object type=&quot;3&quot; unique_id=&quot;10020&quot;&gt;&lt;property id=&quot;20148&quot; value=&quot;5&quot;/&gt;&lt;property id=&quot;20300&quot; value=&quot;Slide 19&quot;/&gt;&lt;property id=&quot;20307&quot; value=&quot;285&quot;/&gt;&lt;/object&gt;&lt;object type=&quot;3&quot; unique_id=&quot;10214&quot;&gt;&lt;property id=&quot;20148&quot; value=&quot;5&quot;/&gt;&lt;property id=&quot;20300&quot; value=&quot;Slide 10&quot;/&gt;&lt;property id=&quot;20307&quot; value=&quot;329&quot;/&gt;&lt;/object&gt;&lt;object type=&quot;3&quot; unique_id=&quot;10377&quot;&gt;&lt;property id=&quot;20148&quot; value=&quot;5&quot;/&gt;&lt;property id=&quot;20300&quot; value=&quot;Slide 13&quot;/&gt;&lt;property id=&quot;20307&quot; value=&quot;330&quot;/&gt;&lt;/object&gt;&lt;object type=&quot;3&quot; unique_id=&quot;10494&quot;&gt;&lt;property id=&quot;20148&quot; value=&quot;5&quot;/&gt;&lt;property id=&quot;20300&quot; value=&quot;Slide 14&quot;/&gt;&lt;property id=&quot;20307&quot; value=&quot;332&quot;/&gt;&lt;/object&gt;&lt;object type=&quot;3&quot; unique_id=&quot;10610&quot;&gt;&lt;property id=&quot;20148&quot; value=&quot;5&quot;/&gt;&lt;property id=&quot;20300&quot; value=&quot;Slide 15&quot;/&gt;&lt;property id=&quot;20307&quot; value=&quot;334&quot;/&gt;&lt;/object&gt;&lt;object type=&quot;3&quot; unique_id=&quot;10611&quot;&gt;&lt;property id=&quot;20148&quot; value=&quot;5&quot;/&gt;&lt;property id=&quot;20300&quot; value=&quot;Slide 16&quot;/&gt;&lt;property id=&quot;20307&quot; value=&quot;335&quot;/&gt;&lt;/object&gt;&lt;object type=&quot;3&quot; unique_id=&quot;10685&quot;&gt;&lt;property id=&quot;20148&quot; value=&quot;5&quot;/&gt;&lt;property id=&quot;20300&quot; value=&quot;Slide 18&quot;/&gt;&lt;property id=&quot;20307&quot; value=&quot;336&quot;/&gt;&lt;/object&gt;&lt;object type=&quot;3&quot; unique_id=&quot;10811&quot;&gt;&lt;property id=&quot;20148&quot; value=&quot;5&quot;/&gt;&lt;property id=&quot;20300&quot; value=&quot;Slide 20&quot;/&gt;&lt;property id=&quot;20307&quot; value=&quot;337&quot;/&gt;&lt;/object&gt;&lt;object type=&quot;3&quot; unique_id=&quot;11450&quot;&gt;&lt;property id=&quot;20148&quot; value=&quot;5&quot;/&gt;&lt;property id=&quot;20300&quot; value=&quot;Slide 21&quot;/&gt;&lt;property id=&quot;20307&quot; value=&quot;338&quot;/&gt;&lt;/object&gt;&lt;object type=&quot;3&quot; unique_id=&quot;11451&quot;&gt;&lt;property id=&quot;20148&quot; value=&quot;5&quot;/&gt;&lt;property id=&quot;20300&quot; value=&quot;Slide 22&quot;/&gt;&lt;property id=&quot;20307&quot; value=&quot;33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TotalTime>
  <Words>846</Words>
  <Application>Microsoft Office PowerPoint</Application>
  <PresentationFormat>On-screen Show (4:3)</PresentationFormat>
  <Paragraphs>108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Hoa đào trước ngõ Cười vui sáng hồng</vt:lpstr>
      <vt:lpstr>Hoa mai trong vườn Rung rinh cánh trắng</vt:lpstr>
      <vt:lpstr>Sân nhà đầy nắng Mẹ phơi áo hoa</vt:lpstr>
      <vt:lpstr>Slide 9</vt:lpstr>
      <vt:lpstr>Slide 10</vt:lpstr>
      <vt:lpstr>Slide 11</vt:lpstr>
      <vt:lpstr>     </vt:lpstr>
      <vt:lpstr>Slide 13</vt:lpstr>
      <vt:lpstr>Slide 14</vt:lpstr>
      <vt:lpstr>Slide 15</vt:lpstr>
      <vt:lpstr>Slide 16</vt:lpstr>
      <vt:lpstr>     </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BC</cp:lastModifiedBy>
  <cp:revision>142</cp:revision>
  <dcterms:created xsi:type="dcterms:W3CDTF">2016-01-10T08:01:16Z</dcterms:created>
  <dcterms:modified xsi:type="dcterms:W3CDTF">2019-01-20T05:01:02Z</dcterms:modified>
</cp:coreProperties>
</file>